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diagrams/quickStyle1.xml" ContentType="application/vnd.openxmlformats-officedocument.drawingml.diagramStyl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gif" ContentType="image/gif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338" r:id="rId2"/>
    <p:sldId id="343" r:id="rId3"/>
    <p:sldId id="345" r:id="rId4"/>
    <p:sldId id="448" r:id="rId5"/>
    <p:sldId id="350" r:id="rId6"/>
    <p:sldId id="449" r:id="rId7"/>
    <p:sldId id="450" r:id="rId8"/>
    <p:sldId id="348" r:id="rId9"/>
    <p:sldId id="380" r:id="rId10"/>
    <p:sldId id="420" r:id="rId11"/>
    <p:sldId id="419" r:id="rId12"/>
    <p:sldId id="381" r:id="rId13"/>
    <p:sldId id="382" r:id="rId14"/>
    <p:sldId id="347" r:id="rId15"/>
    <p:sldId id="353" r:id="rId16"/>
    <p:sldId id="355" r:id="rId17"/>
    <p:sldId id="356" r:id="rId18"/>
    <p:sldId id="394" r:id="rId19"/>
    <p:sldId id="393" r:id="rId20"/>
    <p:sldId id="371" r:id="rId21"/>
    <p:sldId id="417" r:id="rId22"/>
    <p:sldId id="413" r:id="rId23"/>
    <p:sldId id="395" r:id="rId24"/>
    <p:sldId id="358" r:id="rId25"/>
    <p:sldId id="443" r:id="rId26"/>
    <p:sldId id="314" r:id="rId27"/>
    <p:sldId id="315" r:id="rId28"/>
    <p:sldId id="316" r:id="rId29"/>
    <p:sldId id="441" r:id="rId30"/>
    <p:sldId id="383" r:id="rId31"/>
    <p:sldId id="384" r:id="rId32"/>
    <p:sldId id="320" r:id="rId33"/>
    <p:sldId id="452" r:id="rId34"/>
    <p:sldId id="323" r:id="rId35"/>
    <p:sldId id="324" r:id="rId36"/>
    <p:sldId id="451" r:id="rId37"/>
    <p:sldId id="328" r:id="rId38"/>
    <p:sldId id="329" r:id="rId39"/>
    <p:sldId id="330" r:id="rId40"/>
    <p:sldId id="465" r:id="rId41"/>
    <p:sldId id="268" r:id="rId42"/>
    <p:sldId id="269" r:id="rId43"/>
    <p:sldId id="267" r:id="rId44"/>
    <p:sldId id="266" r:id="rId45"/>
    <p:sldId id="404" r:id="rId46"/>
    <p:sldId id="354" r:id="rId47"/>
    <p:sldId id="403" r:id="rId48"/>
    <p:sldId id="332" r:id="rId49"/>
    <p:sldId id="337" r:id="rId50"/>
    <p:sldId id="406" r:id="rId51"/>
    <p:sldId id="444" r:id="rId52"/>
    <p:sldId id="469" r:id="rId53"/>
    <p:sldId id="414" r:id="rId54"/>
    <p:sldId id="471" r:id="rId55"/>
    <p:sldId id="472" r:id="rId56"/>
    <p:sldId id="455" r:id="rId57"/>
    <p:sldId id="463" r:id="rId58"/>
    <p:sldId id="464" r:id="rId59"/>
    <p:sldId id="459" r:id="rId60"/>
    <p:sldId id="473" r:id="rId61"/>
    <p:sldId id="453" r:id="rId62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051A85"/>
    <a:srgbClr val="000099"/>
    <a:srgbClr val="000066"/>
    <a:srgbClr val="0000FF"/>
    <a:srgbClr val="00FF00"/>
    <a:srgbClr val="333300"/>
    <a:srgbClr val="00CCFF"/>
    <a:srgbClr val="001B50"/>
    <a:srgbClr val="0000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30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D5DBFC-E1A3-469B-88CF-9493C64528C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1DE09E0-E2CE-4DB4-A4E8-4DB00629081A}">
      <dgm:prSet phldrT="[Texto]" custT="1"/>
      <dgm:spPr>
        <a:solidFill>
          <a:srgbClr val="051A85"/>
        </a:solidFill>
        <a:ln>
          <a:solidFill>
            <a:schemeClr val="tx1"/>
          </a:solidFill>
        </a:ln>
      </dgm:spPr>
      <dgm:t>
        <a:bodyPr/>
        <a:lstStyle/>
        <a:p>
          <a:r>
            <a:rPr lang="es-ES" sz="3600" b="1" dirty="0" smtClean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Micro</a:t>
          </a:r>
          <a:endParaRPr lang="es-ES" sz="3600" b="1" dirty="0">
            <a:solidFill>
              <a:srgbClr val="00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3FDCDFF-42F4-4381-B0F7-9BC757F2DA4B}" type="parTrans" cxnId="{05DDB058-AC8A-49D6-ACD5-27E6504B8CD9}">
      <dgm:prSet/>
      <dgm:spPr/>
      <dgm:t>
        <a:bodyPr/>
        <a:lstStyle/>
        <a:p>
          <a:endParaRPr lang="es-ES"/>
        </a:p>
      </dgm:t>
    </dgm:pt>
    <dgm:pt modelId="{B1858133-C93D-49B5-8EB4-C54F6C4F8826}" type="sibTrans" cxnId="{05DDB058-AC8A-49D6-ACD5-27E6504B8CD9}">
      <dgm:prSet/>
      <dgm:spPr/>
      <dgm:t>
        <a:bodyPr/>
        <a:lstStyle/>
        <a:p>
          <a:endParaRPr lang="es-ES"/>
        </a:p>
      </dgm:t>
    </dgm:pt>
    <dgm:pt modelId="{6D86742A-948C-47DB-952F-D74B56A531EE}">
      <dgm:prSet phldrT="[Texto]" custT="1"/>
      <dgm:spPr>
        <a:solidFill>
          <a:srgbClr val="000099"/>
        </a:solidFill>
        <a:ln>
          <a:solidFill>
            <a:schemeClr val="tx1"/>
          </a:solidFill>
        </a:ln>
      </dgm:spPr>
      <dgm:t>
        <a:bodyPr/>
        <a:lstStyle/>
        <a:p>
          <a:r>
            <a:rPr lang="es-ES" sz="3600" b="1" dirty="0" smtClean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Meso</a:t>
          </a:r>
          <a:endParaRPr lang="es-ES" sz="3600" b="1" dirty="0">
            <a:solidFill>
              <a:srgbClr val="00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CE67655-C43C-4894-BC70-ABE5579DF9DC}" type="parTrans" cxnId="{FE9E41D1-0267-4FA3-AF30-8F2AD4435E7D}">
      <dgm:prSet/>
      <dgm:spPr/>
      <dgm:t>
        <a:bodyPr/>
        <a:lstStyle/>
        <a:p>
          <a:endParaRPr lang="es-ES"/>
        </a:p>
      </dgm:t>
    </dgm:pt>
    <dgm:pt modelId="{1A3BB7B2-A8DD-408C-97D8-D2D07403CE72}" type="sibTrans" cxnId="{FE9E41D1-0267-4FA3-AF30-8F2AD4435E7D}">
      <dgm:prSet/>
      <dgm:spPr/>
      <dgm:t>
        <a:bodyPr/>
        <a:lstStyle/>
        <a:p>
          <a:endParaRPr lang="es-ES"/>
        </a:p>
      </dgm:t>
    </dgm:pt>
    <dgm:pt modelId="{358C27BF-DFA2-4A56-BEE1-0022C8E52E36}">
      <dgm:prSet phldrT="[Texto]" custT="1"/>
      <dgm:spPr>
        <a:solidFill>
          <a:srgbClr val="000099"/>
        </a:solidFill>
        <a:ln>
          <a:solidFill>
            <a:schemeClr val="tx1"/>
          </a:solidFill>
        </a:ln>
      </dgm:spPr>
      <dgm:t>
        <a:bodyPr/>
        <a:lstStyle/>
        <a:p>
          <a:r>
            <a:rPr lang="es-ES" sz="3600" b="1" dirty="0" smtClean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Macro</a:t>
          </a:r>
          <a:endParaRPr lang="es-ES" sz="3600" b="1" dirty="0">
            <a:solidFill>
              <a:srgbClr val="00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C80C986-1115-4CFD-894C-7EB33E7C2F8B}" type="parTrans" cxnId="{FAEF89F3-4790-4A38-89D0-214BB1265019}">
      <dgm:prSet/>
      <dgm:spPr/>
      <dgm:t>
        <a:bodyPr/>
        <a:lstStyle/>
        <a:p>
          <a:endParaRPr lang="es-ES"/>
        </a:p>
      </dgm:t>
    </dgm:pt>
    <dgm:pt modelId="{62F0F27D-A553-45AA-A393-928D75D78D83}" type="sibTrans" cxnId="{FAEF89F3-4790-4A38-89D0-214BB1265019}">
      <dgm:prSet/>
      <dgm:spPr/>
      <dgm:t>
        <a:bodyPr/>
        <a:lstStyle/>
        <a:p>
          <a:endParaRPr lang="es-ES"/>
        </a:p>
      </dgm:t>
    </dgm:pt>
    <dgm:pt modelId="{783E15DC-4CC4-4C50-BEA6-74D68659A947}">
      <dgm:prSet custT="1"/>
      <dgm:spPr>
        <a:ln>
          <a:solidFill>
            <a:schemeClr val="tx1"/>
          </a:solidFill>
        </a:ln>
      </dgm:spPr>
      <dgm:t>
        <a:bodyPr/>
        <a:lstStyle/>
        <a:p>
          <a:r>
            <a:rPr lang="es-ES" sz="2800" b="1" dirty="0" smtClean="0"/>
            <a:t>Centro de salud. Cupos.</a:t>
          </a:r>
          <a:endParaRPr lang="es-ES" sz="2800" b="1" dirty="0"/>
        </a:p>
      </dgm:t>
    </dgm:pt>
    <dgm:pt modelId="{8B423EA3-0D76-450D-9731-F89A7FA0E9BC}" type="parTrans" cxnId="{DCBA0130-582A-4488-B3E1-90BA264C2F4D}">
      <dgm:prSet/>
      <dgm:spPr/>
      <dgm:t>
        <a:bodyPr/>
        <a:lstStyle/>
        <a:p>
          <a:endParaRPr lang="es-ES"/>
        </a:p>
      </dgm:t>
    </dgm:pt>
    <dgm:pt modelId="{B8CE9C8F-E28E-4973-B10B-A512EEE210AE}" type="sibTrans" cxnId="{DCBA0130-582A-4488-B3E1-90BA264C2F4D}">
      <dgm:prSet/>
      <dgm:spPr/>
      <dgm:t>
        <a:bodyPr/>
        <a:lstStyle/>
        <a:p>
          <a:endParaRPr lang="es-ES"/>
        </a:p>
      </dgm:t>
    </dgm:pt>
    <dgm:pt modelId="{5D2C1EB8-B34C-4352-9E65-F5A77078E1E4}">
      <dgm:prSet custT="1"/>
      <dgm:spPr>
        <a:ln>
          <a:solidFill>
            <a:schemeClr val="tx1"/>
          </a:solidFill>
        </a:ln>
      </dgm:spPr>
      <dgm:t>
        <a:bodyPr/>
        <a:lstStyle/>
        <a:p>
          <a:r>
            <a:rPr lang="es-ES" sz="2800" b="1" dirty="0" smtClean="0"/>
            <a:t>Comunidad Autónoma. Área Sanitaria.</a:t>
          </a:r>
          <a:endParaRPr lang="es-ES" sz="2800" b="1" dirty="0"/>
        </a:p>
      </dgm:t>
    </dgm:pt>
    <dgm:pt modelId="{671BBAC8-84CE-4FE6-B76C-892762721C73}" type="parTrans" cxnId="{304AAE01-C97E-4365-9FB8-AB5AD6B460CC}">
      <dgm:prSet/>
      <dgm:spPr/>
      <dgm:t>
        <a:bodyPr/>
        <a:lstStyle/>
        <a:p>
          <a:endParaRPr lang="es-ES"/>
        </a:p>
      </dgm:t>
    </dgm:pt>
    <dgm:pt modelId="{827C11A7-AF31-43F8-B46F-0819A85061EC}" type="sibTrans" cxnId="{304AAE01-C97E-4365-9FB8-AB5AD6B460CC}">
      <dgm:prSet/>
      <dgm:spPr/>
      <dgm:t>
        <a:bodyPr/>
        <a:lstStyle/>
        <a:p>
          <a:endParaRPr lang="es-ES"/>
        </a:p>
      </dgm:t>
    </dgm:pt>
    <dgm:pt modelId="{E824CCA7-477D-484E-A15D-2D9783A207E2}">
      <dgm:prSet custT="1"/>
      <dgm:spPr>
        <a:ln>
          <a:solidFill>
            <a:schemeClr val="tx1"/>
          </a:solidFill>
        </a:ln>
      </dgm:spPr>
      <dgm:t>
        <a:bodyPr/>
        <a:lstStyle/>
        <a:p>
          <a:r>
            <a:rPr lang="es-ES" sz="2800" b="1" dirty="0" smtClean="0"/>
            <a:t>Comparación internacional.</a:t>
          </a:r>
          <a:endParaRPr lang="es-ES" sz="2800" b="1" dirty="0"/>
        </a:p>
      </dgm:t>
    </dgm:pt>
    <dgm:pt modelId="{F04A44C6-3D90-411F-965F-625DC4E019A7}" type="parTrans" cxnId="{7974DA21-3ECD-4C90-BB99-E8E7B4C04C2E}">
      <dgm:prSet/>
      <dgm:spPr/>
      <dgm:t>
        <a:bodyPr/>
        <a:lstStyle/>
        <a:p>
          <a:endParaRPr lang="es-ES"/>
        </a:p>
      </dgm:t>
    </dgm:pt>
    <dgm:pt modelId="{A28FAACC-2D62-48DD-8D68-F56DD34F75A8}" type="sibTrans" cxnId="{7974DA21-3ECD-4C90-BB99-E8E7B4C04C2E}">
      <dgm:prSet/>
      <dgm:spPr/>
      <dgm:t>
        <a:bodyPr/>
        <a:lstStyle/>
        <a:p>
          <a:endParaRPr lang="es-ES"/>
        </a:p>
      </dgm:t>
    </dgm:pt>
    <dgm:pt modelId="{F8A12A68-9956-4890-9349-36A40E18BE1B}" type="pres">
      <dgm:prSet presAssocID="{9ED5DBFC-E1A3-469B-88CF-9493C64528C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37155AC-815A-4E15-94DC-12F1900381F7}" type="pres">
      <dgm:prSet presAssocID="{01DE09E0-E2CE-4DB4-A4E8-4DB00629081A}" presName="parentLin" presStyleCnt="0"/>
      <dgm:spPr/>
    </dgm:pt>
    <dgm:pt modelId="{B24D22FF-D9CA-454E-9E61-4CA0E3933D74}" type="pres">
      <dgm:prSet presAssocID="{01DE09E0-E2CE-4DB4-A4E8-4DB00629081A}" presName="parentLeftMargin" presStyleLbl="node1" presStyleIdx="0" presStyleCnt="3"/>
      <dgm:spPr/>
      <dgm:t>
        <a:bodyPr/>
        <a:lstStyle/>
        <a:p>
          <a:endParaRPr lang="es-ES"/>
        </a:p>
      </dgm:t>
    </dgm:pt>
    <dgm:pt modelId="{8E0F5449-DAE6-4DB0-916D-92A2BF9D849B}" type="pres">
      <dgm:prSet presAssocID="{01DE09E0-E2CE-4DB4-A4E8-4DB00629081A}" presName="parentText" presStyleLbl="node1" presStyleIdx="0" presStyleCnt="3" custScaleX="3814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9F84153-EDEE-4C0C-9DA3-A31637AF4AF9}" type="pres">
      <dgm:prSet presAssocID="{01DE09E0-E2CE-4DB4-A4E8-4DB00629081A}" presName="negativeSpace" presStyleCnt="0"/>
      <dgm:spPr/>
    </dgm:pt>
    <dgm:pt modelId="{70F25B33-EA2E-43AC-8795-3EFCEA9542D5}" type="pres">
      <dgm:prSet presAssocID="{01DE09E0-E2CE-4DB4-A4E8-4DB00629081A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D0B966E-BB8E-4494-90DB-7CC12C9F720E}" type="pres">
      <dgm:prSet presAssocID="{B1858133-C93D-49B5-8EB4-C54F6C4F8826}" presName="spaceBetweenRectangles" presStyleCnt="0"/>
      <dgm:spPr/>
    </dgm:pt>
    <dgm:pt modelId="{C9654B17-E2FB-43C6-9D7B-E1961E71EE81}" type="pres">
      <dgm:prSet presAssocID="{6D86742A-948C-47DB-952F-D74B56A531EE}" presName="parentLin" presStyleCnt="0"/>
      <dgm:spPr/>
    </dgm:pt>
    <dgm:pt modelId="{A4E4BC0C-AF6E-4654-AB1D-2D562E98A40A}" type="pres">
      <dgm:prSet presAssocID="{6D86742A-948C-47DB-952F-D74B56A531EE}" presName="parentLeftMargin" presStyleLbl="node1" presStyleIdx="0" presStyleCnt="3"/>
      <dgm:spPr/>
      <dgm:t>
        <a:bodyPr/>
        <a:lstStyle/>
        <a:p>
          <a:endParaRPr lang="es-ES"/>
        </a:p>
      </dgm:t>
    </dgm:pt>
    <dgm:pt modelId="{57CC727C-7F2B-48CA-A5B5-09D639365685}" type="pres">
      <dgm:prSet presAssocID="{6D86742A-948C-47DB-952F-D74B56A531EE}" presName="parentText" presStyleLbl="node1" presStyleIdx="1" presStyleCnt="3" custScaleX="3814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35666B6-C860-41B5-BD7A-728618E88376}" type="pres">
      <dgm:prSet presAssocID="{6D86742A-948C-47DB-952F-D74B56A531EE}" presName="negativeSpace" presStyleCnt="0"/>
      <dgm:spPr/>
    </dgm:pt>
    <dgm:pt modelId="{BAEF3ECC-7EFE-4197-B678-A42BB6123927}" type="pres">
      <dgm:prSet presAssocID="{6D86742A-948C-47DB-952F-D74B56A531EE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6D3B66C-92EC-47AB-B4D1-F288AB8ACC91}" type="pres">
      <dgm:prSet presAssocID="{1A3BB7B2-A8DD-408C-97D8-D2D07403CE72}" presName="spaceBetweenRectangles" presStyleCnt="0"/>
      <dgm:spPr/>
    </dgm:pt>
    <dgm:pt modelId="{F1027A8A-AB81-468D-B4BA-39AD5B1C94E6}" type="pres">
      <dgm:prSet presAssocID="{358C27BF-DFA2-4A56-BEE1-0022C8E52E36}" presName="parentLin" presStyleCnt="0"/>
      <dgm:spPr/>
    </dgm:pt>
    <dgm:pt modelId="{B4F1D711-A0F3-4BB8-9074-A72998841AAB}" type="pres">
      <dgm:prSet presAssocID="{358C27BF-DFA2-4A56-BEE1-0022C8E52E36}" presName="parentLeftMargin" presStyleLbl="node1" presStyleIdx="1" presStyleCnt="3"/>
      <dgm:spPr/>
      <dgm:t>
        <a:bodyPr/>
        <a:lstStyle/>
        <a:p>
          <a:endParaRPr lang="es-ES"/>
        </a:p>
      </dgm:t>
    </dgm:pt>
    <dgm:pt modelId="{30501F97-F91A-427C-8573-F88F7CC2C6DD}" type="pres">
      <dgm:prSet presAssocID="{358C27BF-DFA2-4A56-BEE1-0022C8E52E36}" presName="parentText" presStyleLbl="node1" presStyleIdx="2" presStyleCnt="3" custScaleX="3869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222B08B-E258-438B-9A1F-8DD2AEEC017B}" type="pres">
      <dgm:prSet presAssocID="{358C27BF-DFA2-4A56-BEE1-0022C8E52E36}" presName="negativeSpace" presStyleCnt="0"/>
      <dgm:spPr/>
    </dgm:pt>
    <dgm:pt modelId="{9911A7E0-4A22-48D4-8012-C64C18B17AE5}" type="pres">
      <dgm:prSet presAssocID="{358C27BF-DFA2-4A56-BEE1-0022C8E52E36}" presName="childText" presStyleLbl="conFgAcc1" presStyleIdx="2" presStyleCnt="3" custLinFactNeighborX="388" custLinFactNeighborY="273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5DDB058-AC8A-49D6-ACD5-27E6504B8CD9}" srcId="{9ED5DBFC-E1A3-469B-88CF-9493C64528C0}" destId="{01DE09E0-E2CE-4DB4-A4E8-4DB00629081A}" srcOrd="0" destOrd="0" parTransId="{23FDCDFF-42F4-4381-B0F7-9BC757F2DA4B}" sibTransId="{B1858133-C93D-49B5-8EB4-C54F6C4F8826}"/>
    <dgm:cxn modelId="{7974DA21-3ECD-4C90-BB99-E8E7B4C04C2E}" srcId="{358C27BF-DFA2-4A56-BEE1-0022C8E52E36}" destId="{E824CCA7-477D-484E-A15D-2D9783A207E2}" srcOrd="0" destOrd="0" parTransId="{F04A44C6-3D90-411F-965F-625DC4E019A7}" sibTransId="{A28FAACC-2D62-48DD-8D68-F56DD34F75A8}"/>
    <dgm:cxn modelId="{C25443FE-A656-4DB4-A11F-61526D7FEEC4}" type="presOf" srcId="{9ED5DBFC-E1A3-469B-88CF-9493C64528C0}" destId="{F8A12A68-9956-4890-9349-36A40E18BE1B}" srcOrd="0" destOrd="0" presId="urn:microsoft.com/office/officeart/2005/8/layout/list1"/>
    <dgm:cxn modelId="{EDA879E3-558B-4876-AD57-156E41634866}" type="presOf" srcId="{783E15DC-4CC4-4C50-BEA6-74D68659A947}" destId="{70F25B33-EA2E-43AC-8795-3EFCEA9542D5}" srcOrd="0" destOrd="0" presId="urn:microsoft.com/office/officeart/2005/8/layout/list1"/>
    <dgm:cxn modelId="{A65FDB8F-3ACE-4CBC-998A-ECA126DC38FF}" type="presOf" srcId="{01DE09E0-E2CE-4DB4-A4E8-4DB00629081A}" destId="{B24D22FF-D9CA-454E-9E61-4CA0E3933D74}" srcOrd="0" destOrd="0" presId="urn:microsoft.com/office/officeart/2005/8/layout/list1"/>
    <dgm:cxn modelId="{FE9E41D1-0267-4FA3-AF30-8F2AD4435E7D}" srcId="{9ED5DBFC-E1A3-469B-88CF-9493C64528C0}" destId="{6D86742A-948C-47DB-952F-D74B56A531EE}" srcOrd="1" destOrd="0" parTransId="{4CE67655-C43C-4894-BC70-ABE5579DF9DC}" sibTransId="{1A3BB7B2-A8DD-408C-97D8-D2D07403CE72}"/>
    <dgm:cxn modelId="{40CA31CA-DEAB-4049-9434-1112A3E1E775}" type="presOf" srcId="{01DE09E0-E2CE-4DB4-A4E8-4DB00629081A}" destId="{8E0F5449-DAE6-4DB0-916D-92A2BF9D849B}" srcOrd="1" destOrd="0" presId="urn:microsoft.com/office/officeart/2005/8/layout/list1"/>
    <dgm:cxn modelId="{15359920-5FF4-4430-A843-CC814319E456}" type="presOf" srcId="{E824CCA7-477D-484E-A15D-2D9783A207E2}" destId="{9911A7E0-4A22-48D4-8012-C64C18B17AE5}" srcOrd="0" destOrd="0" presId="urn:microsoft.com/office/officeart/2005/8/layout/list1"/>
    <dgm:cxn modelId="{2D8F3605-A245-44DE-AD30-A80C5034A24A}" type="presOf" srcId="{358C27BF-DFA2-4A56-BEE1-0022C8E52E36}" destId="{B4F1D711-A0F3-4BB8-9074-A72998841AAB}" srcOrd="0" destOrd="0" presId="urn:microsoft.com/office/officeart/2005/8/layout/list1"/>
    <dgm:cxn modelId="{D267EADD-19EF-4242-ACA9-B0FCF65EA118}" type="presOf" srcId="{5D2C1EB8-B34C-4352-9E65-F5A77078E1E4}" destId="{BAEF3ECC-7EFE-4197-B678-A42BB6123927}" srcOrd="0" destOrd="0" presId="urn:microsoft.com/office/officeart/2005/8/layout/list1"/>
    <dgm:cxn modelId="{EE3CCBA0-03A1-42EB-BBDB-D53892C9BA38}" type="presOf" srcId="{358C27BF-DFA2-4A56-BEE1-0022C8E52E36}" destId="{30501F97-F91A-427C-8573-F88F7CC2C6DD}" srcOrd="1" destOrd="0" presId="urn:microsoft.com/office/officeart/2005/8/layout/list1"/>
    <dgm:cxn modelId="{304AAE01-C97E-4365-9FB8-AB5AD6B460CC}" srcId="{6D86742A-948C-47DB-952F-D74B56A531EE}" destId="{5D2C1EB8-B34C-4352-9E65-F5A77078E1E4}" srcOrd="0" destOrd="0" parTransId="{671BBAC8-84CE-4FE6-B76C-892762721C73}" sibTransId="{827C11A7-AF31-43F8-B46F-0819A85061EC}"/>
    <dgm:cxn modelId="{0D52CF84-37FE-441B-A271-6E85A6E856A2}" type="presOf" srcId="{6D86742A-948C-47DB-952F-D74B56A531EE}" destId="{57CC727C-7F2B-48CA-A5B5-09D639365685}" srcOrd="1" destOrd="0" presId="urn:microsoft.com/office/officeart/2005/8/layout/list1"/>
    <dgm:cxn modelId="{EDAAE669-F8F1-4327-BE63-FBD1F3D1307B}" type="presOf" srcId="{6D86742A-948C-47DB-952F-D74B56A531EE}" destId="{A4E4BC0C-AF6E-4654-AB1D-2D562E98A40A}" srcOrd="0" destOrd="0" presId="urn:microsoft.com/office/officeart/2005/8/layout/list1"/>
    <dgm:cxn modelId="{FAEF89F3-4790-4A38-89D0-214BB1265019}" srcId="{9ED5DBFC-E1A3-469B-88CF-9493C64528C0}" destId="{358C27BF-DFA2-4A56-BEE1-0022C8E52E36}" srcOrd="2" destOrd="0" parTransId="{EC80C986-1115-4CFD-894C-7EB33E7C2F8B}" sibTransId="{62F0F27D-A553-45AA-A393-928D75D78D83}"/>
    <dgm:cxn modelId="{DCBA0130-582A-4488-B3E1-90BA264C2F4D}" srcId="{01DE09E0-E2CE-4DB4-A4E8-4DB00629081A}" destId="{783E15DC-4CC4-4C50-BEA6-74D68659A947}" srcOrd="0" destOrd="0" parTransId="{8B423EA3-0D76-450D-9731-F89A7FA0E9BC}" sibTransId="{B8CE9C8F-E28E-4973-B10B-A512EEE210AE}"/>
    <dgm:cxn modelId="{9316AA98-0D2E-4C10-B079-39B8FA2BBFC6}" type="presParOf" srcId="{F8A12A68-9956-4890-9349-36A40E18BE1B}" destId="{537155AC-815A-4E15-94DC-12F1900381F7}" srcOrd="0" destOrd="0" presId="urn:microsoft.com/office/officeart/2005/8/layout/list1"/>
    <dgm:cxn modelId="{7ECCB060-9C08-4C6B-B9E6-2A554F2DF744}" type="presParOf" srcId="{537155AC-815A-4E15-94DC-12F1900381F7}" destId="{B24D22FF-D9CA-454E-9E61-4CA0E3933D74}" srcOrd="0" destOrd="0" presId="urn:microsoft.com/office/officeart/2005/8/layout/list1"/>
    <dgm:cxn modelId="{2D98DA35-D468-4DF3-8FC7-71F1C01125D6}" type="presParOf" srcId="{537155AC-815A-4E15-94DC-12F1900381F7}" destId="{8E0F5449-DAE6-4DB0-916D-92A2BF9D849B}" srcOrd="1" destOrd="0" presId="urn:microsoft.com/office/officeart/2005/8/layout/list1"/>
    <dgm:cxn modelId="{F7BE1072-8CC2-4260-B13E-F73036479395}" type="presParOf" srcId="{F8A12A68-9956-4890-9349-36A40E18BE1B}" destId="{89F84153-EDEE-4C0C-9DA3-A31637AF4AF9}" srcOrd="1" destOrd="0" presId="urn:microsoft.com/office/officeart/2005/8/layout/list1"/>
    <dgm:cxn modelId="{9A98938D-F1AE-468D-987F-DF3358BD4DBF}" type="presParOf" srcId="{F8A12A68-9956-4890-9349-36A40E18BE1B}" destId="{70F25B33-EA2E-43AC-8795-3EFCEA9542D5}" srcOrd="2" destOrd="0" presId="urn:microsoft.com/office/officeart/2005/8/layout/list1"/>
    <dgm:cxn modelId="{FB12A1C2-5738-49C6-96A5-CB95B11C6BC4}" type="presParOf" srcId="{F8A12A68-9956-4890-9349-36A40E18BE1B}" destId="{1D0B966E-BB8E-4494-90DB-7CC12C9F720E}" srcOrd="3" destOrd="0" presId="urn:microsoft.com/office/officeart/2005/8/layout/list1"/>
    <dgm:cxn modelId="{92065375-071F-4C29-B8E4-D1090C21BBCC}" type="presParOf" srcId="{F8A12A68-9956-4890-9349-36A40E18BE1B}" destId="{C9654B17-E2FB-43C6-9D7B-E1961E71EE81}" srcOrd="4" destOrd="0" presId="urn:microsoft.com/office/officeart/2005/8/layout/list1"/>
    <dgm:cxn modelId="{2147A75C-02AD-4D9D-8980-43B5E9456B9F}" type="presParOf" srcId="{C9654B17-E2FB-43C6-9D7B-E1961E71EE81}" destId="{A4E4BC0C-AF6E-4654-AB1D-2D562E98A40A}" srcOrd="0" destOrd="0" presId="urn:microsoft.com/office/officeart/2005/8/layout/list1"/>
    <dgm:cxn modelId="{06202E94-F950-47B4-9008-BC7F08DECA67}" type="presParOf" srcId="{C9654B17-E2FB-43C6-9D7B-E1961E71EE81}" destId="{57CC727C-7F2B-48CA-A5B5-09D639365685}" srcOrd="1" destOrd="0" presId="urn:microsoft.com/office/officeart/2005/8/layout/list1"/>
    <dgm:cxn modelId="{60738FF5-7AE5-40CC-8AB6-375A2B5A641A}" type="presParOf" srcId="{F8A12A68-9956-4890-9349-36A40E18BE1B}" destId="{F35666B6-C860-41B5-BD7A-728618E88376}" srcOrd="5" destOrd="0" presId="urn:microsoft.com/office/officeart/2005/8/layout/list1"/>
    <dgm:cxn modelId="{4764FF8E-D50E-4894-AEC6-A60C5CB0275B}" type="presParOf" srcId="{F8A12A68-9956-4890-9349-36A40E18BE1B}" destId="{BAEF3ECC-7EFE-4197-B678-A42BB6123927}" srcOrd="6" destOrd="0" presId="urn:microsoft.com/office/officeart/2005/8/layout/list1"/>
    <dgm:cxn modelId="{F3DB63EE-F819-48C9-8C9A-BA9FC8939B4B}" type="presParOf" srcId="{F8A12A68-9956-4890-9349-36A40E18BE1B}" destId="{06D3B66C-92EC-47AB-B4D1-F288AB8ACC91}" srcOrd="7" destOrd="0" presId="urn:microsoft.com/office/officeart/2005/8/layout/list1"/>
    <dgm:cxn modelId="{10DDF4D3-DE75-43E9-9588-CFDDF8A73C8A}" type="presParOf" srcId="{F8A12A68-9956-4890-9349-36A40E18BE1B}" destId="{F1027A8A-AB81-468D-B4BA-39AD5B1C94E6}" srcOrd="8" destOrd="0" presId="urn:microsoft.com/office/officeart/2005/8/layout/list1"/>
    <dgm:cxn modelId="{477D4FBC-B1BA-4487-9483-10B2B8245173}" type="presParOf" srcId="{F1027A8A-AB81-468D-B4BA-39AD5B1C94E6}" destId="{B4F1D711-A0F3-4BB8-9074-A72998841AAB}" srcOrd="0" destOrd="0" presId="urn:microsoft.com/office/officeart/2005/8/layout/list1"/>
    <dgm:cxn modelId="{0AFD5DB1-90C7-437A-8BDF-A201A24292F8}" type="presParOf" srcId="{F1027A8A-AB81-468D-B4BA-39AD5B1C94E6}" destId="{30501F97-F91A-427C-8573-F88F7CC2C6DD}" srcOrd="1" destOrd="0" presId="urn:microsoft.com/office/officeart/2005/8/layout/list1"/>
    <dgm:cxn modelId="{3681170E-6A99-42C3-9244-48FE3D4D4773}" type="presParOf" srcId="{F8A12A68-9956-4890-9349-36A40E18BE1B}" destId="{4222B08B-E258-438B-9A1F-8DD2AEEC017B}" srcOrd="9" destOrd="0" presId="urn:microsoft.com/office/officeart/2005/8/layout/list1"/>
    <dgm:cxn modelId="{31D84B38-5C03-4686-A636-EE3D662597EF}" type="presParOf" srcId="{F8A12A68-9956-4890-9349-36A40E18BE1B}" destId="{9911A7E0-4A22-48D4-8012-C64C18B17AE5}" srcOrd="10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0F25B33-EA2E-43AC-8795-3EFCEA9542D5}">
      <dsp:nvSpPr>
        <dsp:cNvPr id="0" name=""/>
        <dsp:cNvSpPr/>
      </dsp:nvSpPr>
      <dsp:spPr>
        <a:xfrm>
          <a:off x="0" y="344186"/>
          <a:ext cx="7200800" cy="1086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62" tIns="479044" rIns="558862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800" b="1" kern="1200" dirty="0" smtClean="0"/>
            <a:t>Centro de salud. Cupos.</a:t>
          </a:r>
          <a:endParaRPr lang="es-ES" sz="2800" b="1" kern="1200" dirty="0"/>
        </a:p>
      </dsp:txBody>
      <dsp:txXfrm>
        <a:off x="0" y="344186"/>
        <a:ext cx="7200800" cy="1086750"/>
      </dsp:txXfrm>
    </dsp:sp>
    <dsp:sp modelId="{8E0F5449-DAE6-4DB0-916D-92A2BF9D849B}">
      <dsp:nvSpPr>
        <dsp:cNvPr id="0" name=""/>
        <dsp:cNvSpPr/>
      </dsp:nvSpPr>
      <dsp:spPr>
        <a:xfrm>
          <a:off x="360040" y="4706"/>
          <a:ext cx="1922570" cy="678960"/>
        </a:xfrm>
        <a:prstGeom prst="roundRect">
          <a:avLst/>
        </a:prstGeom>
        <a:solidFill>
          <a:srgbClr val="051A85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b="1" kern="1200" dirty="0" smtClean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Micro</a:t>
          </a:r>
          <a:endParaRPr lang="es-ES" sz="3600" b="1" kern="1200" dirty="0">
            <a:solidFill>
              <a:srgbClr val="00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0040" y="4706"/>
        <a:ext cx="1922570" cy="678960"/>
      </dsp:txXfrm>
    </dsp:sp>
    <dsp:sp modelId="{BAEF3ECC-7EFE-4197-B678-A42BB6123927}">
      <dsp:nvSpPr>
        <dsp:cNvPr id="0" name=""/>
        <dsp:cNvSpPr/>
      </dsp:nvSpPr>
      <dsp:spPr>
        <a:xfrm>
          <a:off x="0" y="1894617"/>
          <a:ext cx="7200800" cy="1086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62" tIns="479044" rIns="558862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800" b="1" kern="1200" dirty="0" smtClean="0"/>
            <a:t>Comunidad Autónoma. Área Sanitaria.</a:t>
          </a:r>
          <a:endParaRPr lang="es-ES" sz="2800" b="1" kern="1200" dirty="0"/>
        </a:p>
      </dsp:txBody>
      <dsp:txXfrm>
        <a:off x="0" y="1894617"/>
        <a:ext cx="7200800" cy="1086750"/>
      </dsp:txXfrm>
    </dsp:sp>
    <dsp:sp modelId="{57CC727C-7F2B-48CA-A5B5-09D639365685}">
      <dsp:nvSpPr>
        <dsp:cNvPr id="0" name=""/>
        <dsp:cNvSpPr/>
      </dsp:nvSpPr>
      <dsp:spPr>
        <a:xfrm>
          <a:off x="360040" y="1555137"/>
          <a:ext cx="1922570" cy="678960"/>
        </a:xfrm>
        <a:prstGeom prst="roundRect">
          <a:avLst/>
        </a:prstGeom>
        <a:solidFill>
          <a:srgbClr val="000099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b="1" kern="1200" dirty="0" smtClean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Meso</a:t>
          </a:r>
          <a:endParaRPr lang="es-ES" sz="3600" b="1" kern="1200" dirty="0">
            <a:solidFill>
              <a:srgbClr val="00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0040" y="1555137"/>
        <a:ext cx="1922570" cy="678960"/>
      </dsp:txXfrm>
    </dsp:sp>
    <dsp:sp modelId="{9911A7E0-4A22-48D4-8012-C64C18B17AE5}">
      <dsp:nvSpPr>
        <dsp:cNvPr id="0" name=""/>
        <dsp:cNvSpPr/>
      </dsp:nvSpPr>
      <dsp:spPr>
        <a:xfrm>
          <a:off x="0" y="3449754"/>
          <a:ext cx="7200800" cy="1086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62" tIns="479044" rIns="558862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800" b="1" kern="1200" dirty="0" smtClean="0"/>
            <a:t>Comparación internacional.</a:t>
          </a:r>
          <a:endParaRPr lang="es-ES" sz="2800" b="1" kern="1200" dirty="0"/>
        </a:p>
      </dsp:txBody>
      <dsp:txXfrm>
        <a:off x="0" y="3449754"/>
        <a:ext cx="7200800" cy="1086750"/>
      </dsp:txXfrm>
    </dsp:sp>
    <dsp:sp modelId="{30501F97-F91A-427C-8573-F88F7CC2C6DD}">
      <dsp:nvSpPr>
        <dsp:cNvPr id="0" name=""/>
        <dsp:cNvSpPr/>
      </dsp:nvSpPr>
      <dsp:spPr>
        <a:xfrm>
          <a:off x="360040" y="3105567"/>
          <a:ext cx="1950495" cy="678960"/>
        </a:xfrm>
        <a:prstGeom prst="roundRect">
          <a:avLst/>
        </a:prstGeom>
        <a:solidFill>
          <a:srgbClr val="000099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b="1" kern="1200" dirty="0" smtClean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Macro</a:t>
          </a:r>
          <a:endParaRPr lang="es-ES" sz="3600" b="1" kern="1200" dirty="0">
            <a:solidFill>
              <a:srgbClr val="00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0040" y="3105567"/>
        <a:ext cx="1950495" cy="6789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E8D6962-3FBA-4E09-A990-CD4D67050049}" type="datetimeFigureOut">
              <a:rPr lang="es-ES"/>
              <a:pPr>
                <a:defRPr/>
              </a:pPr>
              <a:t>22/10/2018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ES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60B9DC0-DDE7-4672-9092-08EF943D5F8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5363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05E51C-4F77-436F-A9F4-FFC279A018AD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s-ES"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0B9DC0-DDE7-4672-9092-08EF943D5F8E}" type="slidenum">
              <a:rPr lang="es-ES" smtClean="0"/>
              <a:pPr>
                <a:defRPr/>
              </a:pPr>
              <a:t>11</a:t>
            </a:fld>
            <a:endParaRPr lang="es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41987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67602A-9BD7-45A5-A868-A0D095450546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s-ES"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44035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FA7D16-B494-41F7-BCFD-2A849008328F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s-ES"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46083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11E734-366B-43BD-82C9-90239E937DE6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s-ES"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4813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BC3A44-802F-4923-AF69-588B8002A396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s-ES"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52227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A9D211-D56D-4010-96DB-8FA627FA1D2A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s-ES"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54275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B31DB6-DEC4-4CBC-9E78-4FB3BF614F32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s-ES"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54275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F6CAA1-E3D1-4FE3-8A8A-37617F9663A4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s-ES">
              <a:cs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54275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694346-788C-4227-9494-5EA905FC130A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s-ES">
              <a:cs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56323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61A468-43DC-4AB1-9FD8-08EF3DE3D467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s-ES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21507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2593E0-CF25-4AD9-9F59-D8473999A7F8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s-ES">
              <a:cs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6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554A24-FB34-4675-824D-7A3F611E5596}" type="slidenum">
              <a:rPr lang="es-ES" smtClean="0"/>
              <a:pPr>
                <a:defRPr/>
              </a:pPr>
              <a:t>21</a:t>
            </a:fld>
            <a:endParaRPr lang="es-E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4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A0A67D-8440-44FE-88F1-F0BCC60A88B6}" type="slidenum">
              <a:rPr lang="es-ES" smtClean="0"/>
              <a:pPr>
                <a:defRPr/>
              </a:pPr>
              <a:t>22</a:t>
            </a:fld>
            <a:endParaRPr lang="es-E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E74158-85A3-4809-9B21-FA1FF68C278C}" type="slidenum">
              <a:rPr lang="es-ES" smtClean="0"/>
              <a:pPr>
                <a:defRPr/>
              </a:pPr>
              <a:t>23</a:t>
            </a:fld>
            <a:endParaRPr lang="es-E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5837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1E2ADA-0F53-4842-8E91-3581007526ED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s-ES">
              <a:cs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66563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12085A-FDCF-458F-BE60-E7BA6A7905A2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s-ES">
              <a:cs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6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686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E8E5C2-92A7-4F29-91ED-658DB0EB52AD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s-ES">
              <a:cs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70659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640DA4-4928-436B-9104-073AD2B6CA28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s-ES">
              <a:cs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74755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FDD10C-D02E-4BF9-AF51-9ED580D64834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s-ES">
              <a:cs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76803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542D17-7732-4150-8459-CFAAE7E7E824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s-ES">
              <a:cs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7885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6E2A12-479D-4CAC-B682-67B443749F37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s-ES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23555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F08651-7B4F-4A7C-B902-68CD781C6090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s-ES">
              <a:cs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2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82947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9434FD-3F91-4CFF-97BD-5F321E5CA255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s-ES">
              <a:cs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6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8909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984FEA-E14A-488B-AF2C-0D9B86E9739F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s-ES">
              <a:cs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4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91139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BFB8D7-5AB5-4C93-8CB7-6D9CE703FE19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s-ES">
              <a:cs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2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93187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6F15F3-CEF7-4AED-AAA1-B7B32ABF58A1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s-ES">
              <a:cs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6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9933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541737-4C3C-4877-8FBE-3E36068814E4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s-ES">
              <a:cs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4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01379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08169D-EE94-4A90-BB8F-368C6D0269CD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s-ES">
              <a:cs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2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03427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FA8DE6-A6AE-4562-8D2A-BE1CFB373137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s-ES">
              <a:cs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0B9DC0-DDE7-4672-9092-08EF943D5F8E}" type="slidenum">
              <a:rPr lang="es-ES" smtClean="0"/>
              <a:pPr>
                <a:defRPr/>
              </a:pPr>
              <a:t>40</a:t>
            </a:fld>
            <a:endParaRPr lang="es-E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0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46435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58E935-772F-43EA-AF0B-22528B16195A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s-ES">
              <a:cs typeface="Arial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8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48483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1754C9-A8FC-4B2F-B084-45EF41B6B4E6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es-ES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29699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5D2FF6-755A-48DE-BEDE-C3B9DD9A6AF1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s-ES">
              <a:cs typeface="Arial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6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44387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AFD2CB-FAF5-465E-AA6C-4692048573FC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s-ES">
              <a:cs typeface="Arial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2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42339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E1F6DB-48B6-4F18-B4B4-823CD08EAFE5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s-ES">
              <a:cs typeface="Arial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0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D71495-D9F1-4847-A885-8408E500B4EE}" type="slidenum">
              <a:rPr lang="es-ES" smtClean="0"/>
              <a:pPr>
                <a:defRPr/>
              </a:pPr>
              <a:t>45</a:t>
            </a:fld>
            <a:endParaRPr lang="es-E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6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50179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7930EB-A74B-470C-886F-134F71C4B2A7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s-ES">
              <a:cs typeface="Arial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4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15715" name="3 Marcador de número de diapositiva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D459D681-AA91-4B70-B95B-B4F49F90DBBE}" type="slidenum">
              <a:rPr lang="es-ES" sz="1200">
                <a:latin typeface="+mn-lt"/>
              </a:rPr>
              <a:pPr algn="r">
                <a:defRPr/>
              </a:pPr>
              <a:t>47</a:t>
            </a:fld>
            <a:endParaRPr lang="es-ES" sz="1200">
              <a:latin typeface="+mn-lt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0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07523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28B1B3-2C5F-4347-8B2A-91A6B8FA8EB6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es-ES">
              <a:cs typeface="Arial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6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198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FA8A20-A027-44B3-8864-4D79A3BC688C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es-ES">
              <a:cs typeface="Arial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4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0C03ED-BDA5-4466-894B-9867062DA37B}" type="slidenum">
              <a:rPr lang="es-ES" smtClean="0"/>
              <a:pPr>
                <a:defRPr/>
              </a:pPr>
              <a:t>50</a:t>
            </a:fld>
            <a:endParaRPr lang="es-E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2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D9E02B-DEF4-42D2-B640-F99DC2DABBD9}" type="slidenum">
              <a:rPr lang="es-ES" smtClean="0"/>
              <a:pPr>
                <a:defRPr/>
              </a:pPr>
              <a:t>53</a:t>
            </a:fld>
            <a:endParaRPr lang="es-E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0B9DC0-DDE7-4672-9092-08EF943D5F8E}" type="slidenum">
              <a:rPr lang="es-ES" smtClean="0"/>
              <a:pPr>
                <a:defRPr/>
              </a:pPr>
              <a:t>56</a:t>
            </a:fld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29699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5D2FF6-755A-48DE-BEDE-C3B9DD9A6AF1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s-ES">
              <a:cs typeface="Arial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8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6AEAD5-55D8-495C-9367-5C977229B6CB}" type="slidenum">
              <a:rPr lang="es-ES" smtClean="0"/>
              <a:pPr>
                <a:defRPr/>
              </a:pPr>
              <a:t>57</a:t>
            </a:fld>
            <a:endParaRPr lang="es-E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8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9909C6-0E23-460D-A7C8-0558A41F1054}" type="slidenum">
              <a:rPr lang="es-ES" smtClean="0"/>
              <a:pPr>
                <a:defRPr/>
              </a:pPr>
              <a:t>58</a:t>
            </a:fld>
            <a:endParaRPr lang="es-E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3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3714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FF8ADF-1497-4CD4-A148-D6E9D53B2934}" type="slidenum">
              <a:rPr lang="es-ES" smtClean="0"/>
              <a:pPr>
                <a:defRPr/>
              </a:pPr>
              <a:t>59</a:t>
            </a:fld>
            <a:endParaRPr lang="es-E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2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DA57D6-DD5F-45C8-BC23-9EFD2A2D500F}" type="slidenum">
              <a:rPr lang="es-ES" smtClean="0"/>
              <a:pPr>
                <a:defRPr/>
              </a:pPr>
              <a:t>60</a:t>
            </a:fld>
            <a:endParaRPr lang="es-E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6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9933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541737-4C3C-4877-8FBE-3E36068814E4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61</a:t>
            </a:fld>
            <a:endParaRPr lang="es-ES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29699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5D2FF6-755A-48DE-BEDE-C3B9DD9A6AF1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s-ES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3789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D79AA2-0173-405B-961B-FFA691D3FDE2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s-ES"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39939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C85FE1-1066-432A-B45D-B2524E02A5F8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s-ES"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0B9DC0-DDE7-4672-9092-08EF943D5F8E}" type="slidenum">
              <a:rPr lang="es-ES" smtClean="0"/>
              <a:pPr>
                <a:defRPr/>
              </a:pPr>
              <a:t>10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A0ACA-CCAB-4300-B611-4693DB31F8FE}" type="datetimeFigureOut">
              <a:rPr lang="es-ES"/>
              <a:pPr>
                <a:defRPr/>
              </a:pPr>
              <a:t>22/10/2018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6DE13-334E-4C65-BA9A-7279CD6B453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D87D1-EAAF-4DC2-8F44-2EF5B0B3515D}" type="datetimeFigureOut">
              <a:rPr lang="es-ES"/>
              <a:pPr>
                <a:defRPr/>
              </a:pPr>
              <a:t>22/10/2018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291F3-A7E7-4A50-8F60-729331F1077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A5256-E633-4305-8CCD-CFD0CE951671}" type="datetimeFigureOut">
              <a:rPr lang="es-ES"/>
              <a:pPr>
                <a:defRPr/>
              </a:pPr>
              <a:t>22/10/2018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1F013-EA8C-43A5-947D-33ED19BEEFE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DC306-AA26-44AA-BA7E-B848D4594DE1}" type="datetimeFigureOut">
              <a:rPr lang="es-ES"/>
              <a:pPr>
                <a:defRPr/>
              </a:pPr>
              <a:t>22/10/2018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742A2-6EF0-420B-9031-AB8B4940830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D9A29-2DB8-4AB8-BE74-A57860FA4B5B}" type="datetimeFigureOut">
              <a:rPr lang="es-ES"/>
              <a:pPr>
                <a:defRPr/>
              </a:pPr>
              <a:t>22/10/2018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A4AAE-A6A3-446E-BAD6-859BA4C2214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49637-85A2-4E8C-961D-7C9002CA541B}" type="datetimeFigureOut">
              <a:rPr lang="es-ES"/>
              <a:pPr>
                <a:defRPr/>
              </a:pPr>
              <a:t>22/10/2018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7CF84-1018-4B62-90EA-7DCAB8F3791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0985D-B073-4F78-A055-35CA85AB61B1}" type="datetimeFigureOut">
              <a:rPr lang="es-ES"/>
              <a:pPr>
                <a:defRPr/>
              </a:pPr>
              <a:t>22/10/2018</a:t>
            </a:fld>
            <a:endParaRPr lang="es-E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F2C26-0089-4E56-A306-3981222898B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9FCFA-3589-4BE3-A597-03E82904A2B1}" type="datetimeFigureOut">
              <a:rPr lang="es-ES"/>
              <a:pPr>
                <a:defRPr/>
              </a:pPr>
              <a:t>22/10/2018</a:t>
            </a:fld>
            <a:endParaRPr lang="es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6D8CA-073F-4CD0-A69E-7EBBCE38398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AFD51-62C3-4665-81FF-B1084FE79134}" type="datetimeFigureOut">
              <a:rPr lang="es-ES"/>
              <a:pPr>
                <a:defRPr/>
              </a:pPr>
              <a:t>22/10/2018</a:t>
            </a:fld>
            <a:endParaRPr lang="es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21A30-BBA0-47B0-BB1B-123C29047C0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F59DD-FD9C-4047-898F-32DD75EB34C2}" type="datetimeFigureOut">
              <a:rPr lang="es-ES"/>
              <a:pPr>
                <a:defRPr/>
              </a:pPr>
              <a:t>22/10/2018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843CF-4E52-4510-AEBB-71549D90FF8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00F02-908A-469B-8092-B1498C487DCA}" type="datetimeFigureOut">
              <a:rPr lang="es-ES"/>
              <a:pPr>
                <a:defRPr/>
              </a:pPr>
              <a:t>22/10/2018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22EEA-916D-447F-B2CE-0B1472EA725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1D5382F-B1BC-4C2F-AB27-29D7854876E3}" type="datetimeFigureOut">
              <a:rPr lang="es-ES"/>
              <a:pPr>
                <a:defRPr/>
              </a:pPr>
              <a:t>22/10/2018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C660488-89CD-4E6A-BF4D-E22877B3FA1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emps.gob.es/en/medicamentosUsoHumano/observatorio/docs/antibioticos.pdf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hyperlink" Target="https://www.aemps.gob.es/en/medicamentosUsoHumano/observatorio/docs/antibioticos.pd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hyperlink" Target="http://www.mscbs.gob.es/en/biblioPublic/publicaciones/recursos_propios/infMedic/docs/vol33_2Antiulcerosos.pdf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hyperlink" Target="https://www.aemps.gob.es/medicamentosUsoHumano/observatorio/docs/antiulcerosos.pdf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4" Type="http://schemas.openxmlformats.org/officeDocument/2006/relationships/hyperlink" Target="https://www.aemps.gob.es/medicamentosUsoHumano/observatorio/docs/antiulcerosos.pd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hyperlink" Target="https://www.aemps.gob.es/medicamentosUsoHumano/observatorio/docs/AINE_92-06.pdf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aemps.gob.es/medicamentosUsoHumano/observatorio/docs/hipolipemiantes-2000-2012.pdf" TargetMode="Externa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0.png"/><Relationship Id="rId4" Type="http://schemas.openxmlformats.org/officeDocument/2006/relationships/hyperlink" Target="https://www.aemps.gob.es/medicamentosUsoHumano/observatorio/docs/hipolipemiantes-2000-2012.pdf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6.gif"/><Relationship Id="rId4" Type="http://schemas.openxmlformats.org/officeDocument/2006/relationships/hyperlink" Target="http://gcs-gestion-clinica-y-sanitaria.blogspot.com.es/2012/06/osteoporosis-riesgos-antirresortivos.html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6.gif"/><Relationship Id="rId4" Type="http://schemas.openxmlformats.org/officeDocument/2006/relationships/hyperlink" Target="http://gcs-gestion-clinica-y-sanitaria.blogspot.com.es/2012/06/osteoporosis-riesgos-antirresortivos.html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8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2.jpeg"/><Relationship Id="rId4" Type="http://schemas.openxmlformats.org/officeDocument/2006/relationships/image" Target="../media/image61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4.png"/><Relationship Id="rId4" Type="http://schemas.openxmlformats.org/officeDocument/2006/relationships/hyperlink" Target="http://apps.elsevier.es/watermark/ctl_servlet?_f=10&amp;pident_articulo=13088585&amp;pident_usuario=0&amp;pcontactid=&amp;pident_revista=65&amp;ty=74&amp;accion=L&amp;origen=elsevier&amp;web=www.elsevier.es&amp;lan=es&amp;fichero=65v206n06a13088585pdf001.pdf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elsevier.es/es-revista-atencion-primaria-27-articulo-variabilidad-medicion-calidad-prescripcion-por-S0212656709006337" TargetMode="Externa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f.se/contentassets/a0030c971ca6400e9fbf09a61235263f/international-comparison-of-medicines-usage-quantitative-analysis.pdf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5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nogracias.eu/2018/07/30/farmacos-alzheimer-sin-evidencias-cientificas-robustas-no-gracias-basta-falsas-esperanzas-erroneas-prioridades/" TargetMode="Externa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static01.diariodenavarra.es/uploads/imagenes/portada_dia/portada_20180805.pdf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arodevigo.es/galicia/2018/07/23/diez-mil-gallegos-dedican-media/1932842.html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gif"/><Relationship Id="rId4" Type="http://schemas.openxmlformats.org/officeDocument/2006/relationships/hyperlink" Target="https://twitter.com/hashtag/costedeoprtunidad?src=hash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6.pn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image" Target="../media/image91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elsevier.es/es-revista-atencion-primaria-27-articulo-variabilidad-medicion-calidad-prescripcion-por-S0212656709006337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6.png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hyperlink" Target="https://elpais.com/diario/2000/03/11/sociedad/952729206_850215.html" TargetMode="External"/><Relationship Id="rId4" Type="http://schemas.openxmlformats.org/officeDocument/2006/relationships/image" Target="../media/image9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mscbs.gob.es/estadEstudios/estadisticas/sisInfSanSNS/tablasEstadisticas/InfAnualSNS2016/6Prest_Farm.pdf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elsevier.es/es-revista-atencion-primaria-27-avance-dilemas-enfermedad-cronica-avanzada-prevencion-S0212656717301749" TargetMode="Externa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elsevier.es/es-revista-atencion-primaria-27-articulo-variabilidad-medicion-calidad-prescripcion-por-S0212656709006337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bjgp.org/content/bjgp/64/621/e181.full.pdf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jpeg"/><Relationship Id="rId4" Type="http://schemas.openxmlformats.org/officeDocument/2006/relationships/image" Target="../media/image10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10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lsevier.es/es-revista-atencion-primaria-27-articulo-variabilidad-medicion-calidad-prescripcion-por-S0212656709006337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3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79512" y="4941168"/>
            <a:ext cx="662463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es-E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Bitstream Vera Sans"/>
                <a:cs typeface="Aharoni" pitchFamily="2" charset="-79"/>
              </a:rPr>
              <a:t>Jornada: </a:t>
            </a:r>
            <a:r>
              <a:rPr lang="es-ES" altLang="zh-CN" sz="1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Bitstream Vera Sans"/>
                <a:cs typeface="Aharoni" pitchFamily="2" charset="-79"/>
              </a:rPr>
              <a:t>Gasto farmacéutico y calidad asistencial</a:t>
            </a:r>
          </a:p>
          <a:p>
            <a:pPr algn="just" eaLnBrk="0" hangingPunct="0">
              <a:defRPr/>
            </a:pPr>
            <a:r>
              <a:rPr lang="es-E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Sede</a:t>
            </a:r>
            <a:r>
              <a: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: 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Fundación Cultural San Francisco. </a:t>
            </a:r>
            <a:endParaRPr lang="es-ES" sz="1400" b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just" eaLnBrk="0" hangingPunct="0">
              <a:defRPr/>
            </a:pPr>
            <a:r>
              <a:rPr lang="es-ES" altLang="zh-CN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Cáceres, 24 de octubre de 2018</a:t>
            </a:r>
          </a:p>
          <a:p>
            <a:pPr algn="just" eaLnBrk="0" hangingPunct="0">
              <a:defRPr/>
            </a:pPr>
            <a:endParaRPr lang="es-ES" sz="1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</p:txBody>
      </p:sp>
      <p:sp>
        <p:nvSpPr>
          <p:cNvPr id="183302" name="Rectangle 6"/>
          <p:cNvSpPr>
            <a:spLocks noChangeArrowheads="1"/>
          </p:cNvSpPr>
          <p:nvPr/>
        </p:nvSpPr>
        <p:spPr bwMode="auto">
          <a:xfrm>
            <a:off x="755576" y="1728098"/>
            <a:ext cx="8137525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s-ES" altLang="zh-CN" sz="4800" b="1" dirty="0">
                <a:solidFill>
                  <a:schemeClr val="accent6">
                    <a:lumMod val="75000"/>
                  </a:schemeClr>
                </a:solidFill>
                <a:latin typeface="+mj-lt"/>
                <a:ea typeface="Bitstream Vera Sans"/>
                <a:cs typeface="Times New Roman" pitchFamily="18" charset="0"/>
              </a:rPr>
              <a:t>El valor de los indicadores de </a:t>
            </a:r>
          </a:p>
          <a:p>
            <a:pPr algn="ctr">
              <a:defRPr/>
            </a:pPr>
            <a:r>
              <a:rPr lang="es-ES" altLang="zh-CN" sz="4800" b="1" dirty="0">
                <a:solidFill>
                  <a:schemeClr val="accent6">
                    <a:lumMod val="75000"/>
                  </a:schemeClr>
                </a:solidFill>
                <a:latin typeface="+mj-lt"/>
                <a:ea typeface="Bitstream Vera Sans"/>
                <a:cs typeface="Times New Roman" pitchFamily="18" charset="0"/>
              </a:rPr>
              <a:t>calidad de la </a:t>
            </a:r>
            <a:r>
              <a:rPr lang="es-ES" altLang="zh-CN" sz="48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Bitstream Vera Sans"/>
                <a:cs typeface="Times New Roman" pitchFamily="18" charset="0"/>
              </a:rPr>
              <a:t>prescripción</a:t>
            </a:r>
          </a:p>
          <a:p>
            <a:pPr algn="ctr">
              <a:defRPr/>
            </a:pPr>
            <a:endParaRPr lang="es-ES" altLang="zh-CN" sz="800" b="1" dirty="0">
              <a:solidFill>
                <a:schemeClr val="accent6">
                  <a:lumMod val="75000"/>
                </a:schemeClr>
              </a:solidFill>
              <a:latin typeface="+mj-lt"/>
              <a:ea typeface="Bitstream Vera Sans"/>
              <a:cs typeface="Times New Roman" pitchFamily="18" charset="0"/>
            </a:endParaRPr>
          </a:p>
          <a:p>
            <a:pPr lvl="4" eaLnBrk="0" hangingPunct="0">
              <a:defRPr/>
            </a:pPr>
            <a:r>
              <a:rPr lang="es-ES" altLang="zh-CN" sz="1600" b="1" dirty="0">
                <a:solidFill>
                  <a:schemeClr val="bg1"/>
                </a:solidFill>
                <a:latin typeface="+mj-lt"/>
                <a:ea typeface="Bitstream Vera Sans"/>
                <a:cs typeface="Times New Roman" pitchFamily="18" charset="0"/>
              </a:rPr>
              <a:t>Juan Simó,  Médico de Familia</a:t>
            </a:r>
          </a:p>
          <a:p>
            <a:pPr lvl="4" eaLnBrk="0" hangingPunct="0">
              <a:defRPr/>
            </a:pPr>
            <a:r>
              <a:rPr lang="es-ES" altLang="zh-CN" sz="1600" b="1" dirty="0" smtClean="0">
                <a:solidFill>
                  <a:schemeClr val="bg1"/>
                </a:solidFill>
                <a:latin typeface="+mj-lt"/>
                <a:ea typeface="Bitstream Vera Sans"/>
                <a:cs typeface="Times New Roman" pitchFamily="18" charset="0"/>
              </a:rPr>
              <a:t>  C</a:t>
            </a:r>
            <a:r>
              <a:rPr lang="es-ES" altLang="zh-CN" sz="1600" b="1" dirty="0">
                <a:solidFill>
                  <a:schemeClr val="bg1"/>
                </a:solidFill>
                <a:latin typeface="+mj-lt"/>
                <a:ea typeface="Bitstream Vera Sans"/>
                <a:cs typeface="Times New Roman" pitchFamily="18" charset="0"/>
              </a:rPr>
              <a:t>. S. </a:t>
            </a:r>
            <a:r>
              <a:rPr lang="es-ES" altLang="zh-CN" sz="1600" b="1" dirty="0" err="1">
                <a:solidFill>
                  <a:schemeClr val="bg1"/>
                </a:solidFill>
                <a:latin typeface="+mj-lt"/>
                <a:ea typeface="Bitstream Vera Sans"/>
                <a:cs typeface="Times New Roman" pitchFamily="18" charset="0"/>
              </a:rPr>
              <a:t>Rochapea</a:t>
            </a:r>
            <a:r>
              <a:rPr lang="es-ES" altLang="zh-CN" sz="1600" b="1" dirty="0">
                <a:solidFill>
                  <a:schemeClr val="bg1"/>
                </a:solidFill>
                <a:latin typeface="+mj-lt"/>
                <a:ea typeface="Bitstream Vera Sans"/>
                <a:cs typeface="Times New Roman" pitchFamily="18" charset="0"/>
              </a:rPr>
              <a:t> (Pamplona)</a:t>
            </a:r>
          </a:p>
          <a:p>
            <a:pPr algn="ctr" eaLnBrk="0" hangingPunct="0">
              <a:defRPr/>
            </a:pPr>
            <a:endParaRPr lang="es-ES" altLang="zh-CN" sz="2000" b="1" dirty="0">
              <a:solidFill>
                <a:srgbClr val="FFC00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726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0" name="Picture 6" descr="Resultado de imagen de logotipo osasunbidea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36096" y="3373824"/>
            <a:ext cx="1394520" cy="4625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98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76672"/>
            <a:ext cx="7730403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http://www.grupoavalon.es/sites/avalon/files/u2/Servicio%20Navarro%20de%20Salu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2996952"/>
            <a:ext cx="1801118" cy="602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Flecha arriba"/>
          <p:cNvSpPr/>
          <p:nvPr/>
        </p:nvSpPr>
        <p:spPr>
          <a:xfrm>
            <a:off x="5940152" y="1400582"/>
            <a:ext cx="360040" cy="432048"/>
          </a:xfrm>
          <a:prstGeom prst="up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CuadroTexto"/>
          <p:cNvSpPr txBox="1"/>
          <p:nvPr/>
        </p:nvSpPr>
        <p:spPr>
          <a:xfrm>
            <a:off x="6300192" y="1268760"/>
            <a:ext cx="12121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 smtClean="0">
                <a:solidFill>
                  <a:schemeClr val="bg1"/>
                </a:solidFill>
              </a:rPr>
              <a:t>50%</a:t>
            </a:r>
            <a:endParaRPr lang="es-ES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76672"/>
            <a:ext cx="7704856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2760466"/>
            <a:ext cx="1259409" cy="85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Flecha arriba"/>
          <p:cNvSpPr/>
          <p:nvPr/>
        </p:nvSpPr>
        <p:spPr>
          <a:xfrm>
            <a:off x="6948264" y="1184558"/>
            <a:ext cx="360040" cy="432048"/>
          </a:xfrm>
          <a:prstGeom prst="up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CuadroTexto"/>
          <p:cNvSpPr txBox="1"/>
          <p:nvPr/>
        </p:nvSpPr>
        <p:spPr>
          <a:xfrm>
            <a:off x="7308304" y="1052736"/>
            <a:ext cx="12121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 smtClean="0">
                <a:solidFill>
                  <a:schemeClr val="bg1"/>
                </a:solidFill>
              </a:rPr>
              <a:t>80%</a:t>
            </a:r>
            <a:endParaRPr lang="es-ES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908050"/>
            <a:ext cx="7734300" cy="511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Forma libre"/>
          <p:cNvSpPr/>
          <p:nvPr/>
        </p:nvSpPr>
        <p:spPr>
          <a:xfrm>
            <a:off x="1676400" y="1758950"/>
            <a:ext cx="4959350" cy="2549525"/>
          </a:xfrm>
          <a:custGeom>
            <a:avLst/>
            <a:gdLst>
              <a:gd name="connsiteX0" fmla="*/ 0 w 4959927"/>
              <a:gd name="connsiteY0" fmla="*/ 2549237 h 2549237"/>
              <a:gd name="connsiteX1" fmla="*/ 1648691 w 4959927"/>
              <a:gd name="connsiteY1" fmla="*/ 1981200 h 2549237"/>
              <a:gd name="connsiteX2" fmla="*/ 2757055 w 4959927"/>
              <a:gd name="connsiteY2" fmla="*/ 1427018 h 2549237"/>
              <a:gd name="connsiteX3" fmla="*/ 4959927 w 4959927"/>
              <a:gd name="connsiteY3" fmla="*/ 0 h 2549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9927" h="2549237">
                <a:moveTo>
                  <a:pt x="0" y="2549237"/>
                </a:moveTo>
                <a:lnTo>
                  <a:pt x="1648691" y="1981200"/>
                </a:lnTo>
                <a:lnTo>
                  <a:pt x="2757055" y="1427018"/>
                </a:lnTo>
                <a:lnTo>
                  <a:pt x="4959927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539552" y="6165304"/>
            <a:ext cx="49167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 smtClean="0">
                <a:solidFill>
                  <a:schemeClr val="bg1"/>
                </a:solidFill>
              </a:rPr>
              <a:t>Fuente: Estadística del Gasto Sanitario Público. Ministerio de  Sanidad</a:t>
            </a:r>
            <a:endParaRPr lang="es-ES" sz="11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/>
          <p:nvPr/>
        </p:nvSpPr>
        <p:spPr>
          <a:xfrm>
            <a:off x="323528" y="404664"/>
            <a:ext cx="8424936" cy="6264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048" y="1196752"/>
            <a:ext cx="8172400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Flecha abajo"/>
          <p:cNvSpPr/>
          <p:nvPr/>
        </p:nvSpPr>
        <p:spPr>
          <a:xfrm>
            <a:off x="8051755" y="1988840"/>
            <a:ext cx="264662" cy="168478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1" name="10 CuadroTexto"/>
          <p:cNvSpPr txBox="1">
            <a:spLocks noChangeArrowheads="1"/>
          </p:cNvSpPr>
          <p:nvPr/>
        </p:nvSpPr>
        <p:spPr bwMode="auto">
          <a:xfrm>
            <a:off x="7668345" y="2596852"/>
            <a:ext cx="936103" cy="52322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</a:rPr>
              <a:t>4</a:t>
            </a:r>
            <a:r>
              <a:rPr lang="es-ES" sz="2800" b="1" dirty="0" smtClean="0">
                <a:solidFill>
                  <a:schemeClr val="bg1"/>
                </a:solidFill>
              </a:rPr>
              <a:t>0</a:t>
            </a:r>
            <a:r>
              <a:rPr lang="es-ES" sz="2800" b="1" dirty="0">
                <a:solidFill>
                  <a:schemeClr val="bg1"/>
                </a:solidFill>
              </a:rPr>
              <a:t>%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1789566"/>
            <a:ext cx="3313981" cy="290297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3" name="12 CuadroTexto"/>
          <p:cNvSpPr txBox="1"/>
          <p:nvPr/>
        </p:nvSpPr>
        <p:spPr>
          <a:xfrm>
            <a:off x="450839" y="6237312"/>
            <a:ext cx="20329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 smtClean="0"/>
              <a:t>Fuente: </a:t>
            </a:r>
            <a:r>
              <a:rPr lang="es-ES" sz="1100" b="1" dirty="0" err="1" smtClean="0"/>
              <a:t>Health</a:t>
            </a:r>
            <a:r>
              <a:rPr lang="es-ES" sz="1100" b="1" dirty="0" smtClean="0"/>
              <a:t> Data OECD. </a:t>
            </a:r>
            <a:endParaRPr lang="es-ES" sz="1100" b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395536" y="404664"/>
            <a:ext cx="8280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b="1" dirty="0" smtClean="0"/>
              <a:t>Gasto farmacéutico público español en comparación con el promedio de los países europeos de la OCDE (1980-2007)</a:t>
            </a:r>
            <a:endParaRPr lang="es-ES" sz="2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05064"/>
            <a:ext cx="3816424" cy="252028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692150"/>
            <a:ext cx="3957637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Elipse"/>
          <p:cNvSpPr/>
          <p:nvPr/>
        </p:nvSpPr>
        <p:spPr>
          <a:xfrm rot="19849114">
            <a:off x="6286500" y="1181100"/>
            <a:ext cx="1811338" cy="865188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4 Elipse"/>
          <p:cNvSpPr/>
          <p:nvPr/>
        </p:nvSpPr>
        <p:spPr>
          <a:xfrm>
            <a:off x="2700338" y="4364012"/>
            <a:ext cx="1439862" cy="865188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cxnSp>
        <p:nvCxnSpPr>
          <p:cNvPr id="6" name="5 Conector recto de flecha"/>
          <p:cNvCxnSpPr>
            <a:stCxn id="4" idx="3"/>
          </p:cNvCxnSpPr>
          <p:nvPr/>
        </p:nvCxnSpPr>
        <p:spPr>
          <a:xfrm>
            <a:off x="6781800" y="2192338"/>
            <a:ext cx="22225" cy="1741487"/>
          </a:xfrm>
          <a:prstGeom prst="straightConnector1">
            <a:avLst/>
          </a:prstGeom>
          <a:ln w="3810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Conector recto de flecha"/>
          <p:cNvCxnSpPr>
            <a:stCxn id="5" idx="7"/>
          </p:cNvCxnSpPr>
          <p:nvPr/>
        </p:nvCxnSpPr>
        <p:spPr>
          <a:xfrm>
            <a:off x="3929063" y="4491012"/>
            <a:ext cx="1290637" cy="17463"/>
          </a:xfrm>
          <a:prstGeom prst="straightConnector1">
            <a:avLst/>
          </a:prstGeom>
          <a:ln w="3810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64" name="18 CuadroTexto"/>
          <p:cNvSpPr txBox="1">
            <a:spLocks noChangeArrowheads="1"/>
          </p:cNvSpPr>
          <p:nvPr/>
        </p:nvSpPr>
        <p:spPr bwMode="auto">
          <a:xfrm>
            <a:off x="5292725" y="3933825"/>
            <a:ext cx="3311525" cy="557213"/>
          </a:xfrm>
          <a:prstGeom prst="rect">
            <a:avLst/>
          </a:prstGeom>
          <a:noFill/>
          <a:ln w="38100">
            <a:solidFill>
              <a:srgbClr val="FF00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2800" b="1">
                <a:solidFill>
                  <a:schemeClr val="bg1"/>
                </a:solidFill>
                <a:latin typeface="Calibri" pitchFamily="34" charset="0"/>
              </a:rPr>
              <a:t>Apogeo  I C P</a:t>
            </a:r>
          </a:p>
        </p:txBody>
      </p:sp>
      <p:sp>
        <p:nvSpPr>
          <p:cNvPr id="9" name="22 CuadroTexto"/>
          <p:cNvSpPr txBox="1">
            <a:spLocks noChangeArrowheads="1"/>
          </p:cNvSpPr>
          <p:nvPr/>
        </p:nvSpPr>
        <p:spPr bwMode="auto">
          <a:xfrm>
            <a:off x="5076825" y="4700588"/>
            <a:ext cx="3671888" cy="11874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2400" b="1">
                <a:solidFill>
                  <a:schemeClr val="bg1"/>
                </a:solidFill>
                <a:latin typeface="Calibri" pitchFamily="34" charset="0"/>
              </a:rPr>
              <a:t>¿Podrían haber potenciado la prescripción innecesaria en algunos casos ?</a:t>
            </a:r>
          </a:p>
        </p:txBody>
      </p:sp>
      <p:sp>
        <p:nvSpPr>
          <p:cNvPr id="10" name="22 CuadroTexto"/>
          <p:cNvSpPr txBox="1">
            <a:spLocks noChangeArrowheads="1"/>
          </p:cNvSpPr>
          <p:nvPr/>
        </p:nvSpPr>
        <p:spPr bwMode="auto">
          <a:xfrm>
            <a:off x="5076825" y="5995988"/>
            <a:ext cx="3671888" cy="4572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2400" b="1">
                <a:solidFill>
                  <a:schemeClr val="bg1"/>
                </a:solidFill>
                <a:latin typeface="Calibri" pitchFamily="34" charset="0"/>
              </a:rPr>
              <a:t>¿ EFECTO PARADÓJICO ?</a:t>
            </a:r>
          </a:p>
        </p:txBody>
      </p:sp>
      <p:pic>
        <p:nvPicPr>
          <p:cNvPr id="4506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693738"/>
            <a:ext cx="3816350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Elipse"/>
          <p:cNvSpPr/>
          <p:nvPr/>
        </p:nvSpPr>
        <p:spPr>
          <a:xfrm>
            <a:off x="2916238" y="1196975"/>
            <a:ext cx="1439862" cy="863600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cxnSp>
        <p:nvCxnSpPr>
          <p:cNvPr id="13" name="12 Conector recto de flecha"/>
          <p:cNvCxnSpPr/>
          <p:nvPr/>
        </p:nvCxnSpPr>
        <p:spPr>
          <a:xfrm>
            <a:off x="4140200" y="1989138"/>
            <a:ext cx="1800225" cy="1944687"/>
          </a:xfrm>
          <a:prstGeom prst="straightConnector1">
            <a:avLst/>
          </a:prstGeom>
          <a:ln w="3810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395536" y="908720"/>
            <a:ext cx="8136904" cy="48245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5 Rectángulo"/>
          <p:cNvSpPr>
            <a:spLocks noChangeArrowheads="1"/>
          </p:cNvSpPr>
          <p:nvPr/>
        </p:nvSpPr>
        <p:spPr bwMode="auto">
          <a:xfrm>
            <a:off x="395536" y="5445224"/>
            <a:ext cx="4176464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700" b="1" dirty="0">
                <a:hlinkClick r:id="rId3"/>
              </a:rPr>
              <a:t>https://www.aemps.gob.es/en/medicamentosUsoHumano/observatorio/docs/antibioticos.pdf</a:t>
            </a:r>
            <a:endParaRPr lang="es-ES" sz="700" b="1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106" y="981075"/>
            <a:ext cx="8101012" cy="437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2 Conector recto de flecha"/>
          <p:cNvCxnSpPr/>
          <p:nvPr/>
        </p:nvCxnSpPr>
        <p:spPr>
          <a:xfrm>
            <a:off x="2591693" y="1557338"/>
            <a:ext cx="2592388" cy="8636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6159" y="5519738"/>
            <a:ext cx="1154113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Flecha arriba"/>
          <p:cNvSpPr/>
          <p:nvPr/>
        </p:nvSpPr>
        <p:spPr>
          <a:xfrm>
            <a:off x="6193731" y="5205413"/>
            <a:ext cx="484187" cy="358775"/>
          </a:xfrm>
          <a:prstGeom prst="upArrow">
            <a:avLst/>
          </a:prstGeom>
          <a:solidFill>
            <a:srgbClr val="993300"/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6" name="5 Forma libre"/>
          <p:cNvSpPr/>
          <p:nvPr/>
        </p:nvSpPr>
        <p:spPr>
          <a:xfrm>
            <a:off x="5184081" y="2141538"/>
            <a:ext cx="2525712" cy="207962"/>
          </a:xfrm>
          <a:custGeom>
            <a:avLst/>
            <a:gdLst>
              <a:gd name="connsiteX0" fmla="*/ 0 w 2526383"/>
              <a:gd name="connsiteY0" fmla="*/ 207390 h 207390"/>
              <a:gd name="connsiteX1" fmla="*/ 1329179 w 2526383"/>
              <a:gd name="connsiteY1" fmla="*/ 207390 h 207390"/>
              <a:gd name="connsiteX2" fmla="*/ 1706251 w 2526383"/>
              <a:gd name="connsiteY2" fmla="*/ 0 h 207390"/>
              <a:gd name="connsiteX3" fmla="*/ 2526383 w 2526383"/>
              <a:gd name="connsiteY3" fmla="*/ 0 h 20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6383" h="207390">
                <a:moveTo>
                  <a:pt x="0" y="207390"/>
                </a:moveTo>
                <a:lnTo>
                  <a:pt x="1329179" y="207390"/>
                </a:lnTo>
                <a:lnTo>
                  <a:pt x="1706251" y="0"/>
                </a:lnTo>
                <a:lnTo>
                  <a:pt x="2526383" y="0"/>
                </a:ln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7" name="6 CuadroTexto"/>
          <p:cNvSpPr txBox="1">
            <a:spLocks noChangeArrowheads="1"/>
          </p:cNvSpPr>
          <p:nvPr/>
        </p:nvSpPr>
        <p:spPr bwMode="auto">
          <a:xfrm>
            <a:off x="3815656" y="1404938"/>
            <a:ext cx="2781300" cy="3683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b="1">
                <a:solidFill>
                  <a:srgbClr val="FFFF00"/>
                </a:solidFill>
                <a:latin typeface="Calibri" pitchFamily="34" charset="0"/>
              </a:rPr>
              <a:t>¿ Causalidad o casualidad ?</a:t>
            </a:r>
          </a:p>
        </p:txBody>
      </p:sp>
      <p:cxnSp>
        <p:nvCxnSpPr>
          <p:cNvPr id="8" name="7 Conector recto de flecha"/>
          <p:cNvCxnSpPr/>
          <p:nvPr/>
        </p:nvCxnSpPr>
        <p:spPr>
          <a:xfrm>
            <a:off x="6479481" y="1701800"/>
            <a:ext cx="360362" cy="4318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CuadroTexto"/>
          <p:cNvSpPr txBox="1">
            <a:spLocks noChangeArrowheads="1"/>
          </p:cNvSpPr>
          <p:nvPr/>
        </p:nvSpPr>
        <p:spPr bwMode="auto">
          <a:xfrm>
            <a:off x="3599756" y="1404938"/>
            <a:ext cx="3168650" cy="3683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b="1">
                <a:solidFill>
                  <a:srgbClr val="FFFF00"/>
                </a:solidFill>
                <a:latin typeface="Calibri" pitchFamily="34" charset="0"/>
              </a:rPr>
              <a:t>Efecto paradójico</a:t>
            </a:r>
          </a:p>
        </p:txBody>
      </p:sp>
      <p:sp>
        <p:nvSpPr>
          <p:cNvPr id="47114" name="12 CuadroTexto"/>
          <p:cNvSpPr txBox="1">
            <a:spLocks noChangeArrowheads="1"/>
          </p:cNvSpPr>
          <p:nvPr/>
        </p:nvSpPr>
        <p:spPr bwMode="auto">
          <a:xfrm>
            <a:off x="1978942" y="260648"/>
            <a:ext cx="5113338" cy="58420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3200" b="1" dirty="0">
                <a:solidFill>
                  <a:srgbClr val="FFFF00"/>
                </a:solidFill>
                <a:latin typeface="Calibri" pitchFamily="34" charset="0"/>
              </a:rPr>
              <a:t>Ejemplo de Efecto Paradójico</a:t>
            </a:r>
          </a:p>
        </p:txBody>
      </p:sp>
      <p:pic>
        <p:nvPicPr>
          <p:cNvPr id="11" name="Picture 13" descr="Uso responsable de antibióticos. Usándolos bien hoy, mañana nos protegerá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0647" y="2780928"/>
            <a:ext cx="4089345" cy="3816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  <p:bldP spid="7" grpId="0" animBg="1" autoUpdateAnimBg="0"/>
      <p:bldP spid="9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4 CuadroTexto"/>
          <p:cNvSpPr txBox="1">
            <a:spLocks noChangeArrowheads="1"/>
          </p:cNvSpPr>
          <p:nvPr/>
        </p:nvSpPr>
        <p:spPr bwMode="auto">
          <a:xfrm>
            <a:off x="107950" y="260350"/>
            <a:ext cx="3100388" cy="7080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4000" b="1">
                <a:solidFill>
                  <a:schemeClr val="bg1"/>
                </a:solidFill>
                <a:latin typeface="Calibri" pitchFamily="34" charset="0"/>
              </a:rPr>
              <a:t>AMOXICILINA</a:t>
            </a:r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981075"/>
            <a:ext cx="8856663" cy="539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5 Rectángulo"/>
          <p:cNvSpPr>
            <a:spLocks noChangeArrowheads="1"/>
          </p:cNvSpPr>
          <p:nvPr/>
        </p:nvSpPr>
        <p:spPr bwMode="auto">
          <a:xfrm>
            <a:off x="144463" y="6094413"/>
            <a:ext cx="4932362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800" b="1" dirty="0">
                <a:hlinkClick r:id="rId4"/>
              </a:rPr>
              <a:t>https://www.aemps.gob.es/en/medicamentosUsoHumano/observatorio/docs/antibioticos.pdf</a:t>
            </a:r>
            <a:endParaRPr lang="es-ES" sz="8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4663" y="1916113"/>
            <a:ext cx="2455862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5 CuadroTexto"/>
          <p:cNvSpPr txBox="1">
            <a:spLocks noChangeArrowheads="1"/>
          </p:cNvSpPr>
          <p:nvPr/>
        </p:nvSpPr>
        <p:spPr bwMode="auto">
          <a:xfrm>
            <a:off x="107950" y="260350"/>
            <a:ext cx="3095625" cy="7080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4000" b="1">
                <a:solidFill>
                  <a:schemeClr val="bg1"/>
                </a:solidFill>
                <a:latin typeface="Calibri" pitchFamily="34" charset="0"/>
              </a:rPr>
              <a:t>OMEPRAZOL</a:t>
            </a:r>
          </a:p>
        </p:txBody>
      </p:sp>
      <p:pic>
        <p:nvPicPr>
          <p:cNvPr id="5120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981075"/>
            <a:ext cx="8856663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179512" y="6093296"/>
            <a:ext cx="669674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900" dirty="0" smtClean="0">
                <a:hlinkClick r:id="rId4"/>
              </a:rPr>
              <a:t>http://www.mscbs.gob.es/en/biblioPublic/publicaciones/recursos_propios/infMedic/docs/vol33_2Antiulcerosos.pdf</a:t>
            </a:r>
            <a:endParaRPr lang="es-ES" sz="900" dirty="0"/>
          </a:p>
        </p:txBody>
      </p:sp>
      <p:pic>
        <p:nvPicPr>
          <p:cNvPr id="5632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5733256"/>
            <a:ext cx="2453283" cy="590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5 CuadroTexto"/>
          <p:cNvSpPr txBox="1">
            <a:spLocks noChangeArrowheads="1"/>
          </p:cNvSpPr>
          <p:nvPr/>
        </p:nvSpPr>
        <p:spPr bwMode="auto">
          <a:xfrm>
            <a:off x="107950" y="260350"/>
            <a:ext cx="3095625" cy="7080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4000" b="1">
                <a:solidFill>
                  <a:schemeClr val="bg1"/>
                </a:solidFill>
                <a:latin typeface="Calibri" pitchFamily="34" charset="0"/>
              </a:rPr>
              <a:t>OMEPRAZOL</a:t>
            </a:r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981075"/>
            <a:ext cx="8856663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Rectangle 1"/>
          <p:cNvSpPr>
            <a:spLocks noChangeArrowheads="1"/>
          </p:cNvSpPr>
          <p:nvPr/>
        </p:nvSpPr>
        <p:spPr bwMode="auto">
          <a:xfrm>
            <a:off x="539750" y="6021388"/>
            <a:ext cx="7632700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s-ES" sz="900" dirty="0">
                <a:solidFill>
                  <a:srgbClr val="1155CC"/>
                </a:solidFill>
                <a:hlinkClick r:id="rId4"/>
              </a:rPr>
              <a:t>https://www.aemps.gob.es/medicamentosUsoHumano/observatorio/docs/antiulcerosos.pdf</a:t>
            </a:r>
            <a:r>
              <a:rPr lang="es-ES" sz="900" dirty="0"/>
              <a:t> </a:t>
            </a:r>
            <a:endParaRPr lang="es-E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750" y="5772150"/>
            <a:ext cx="1370013" cy="525463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052736"/>
            <a:ext cx="129971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5 CuadroTexto"/>
          <p:cNvSpPr txBox="1">
            <a:spLocks noChangeArrowheads="1"/>
          </p:cNvSpPr>
          <p:nvPr/>
        </p:nvSpPr>
        <p:spPr bwMode="auto">
          <a:xfrm>
            <a:off x="107950" y="260350"/>
            <a:ext cx="3095625" cy="7080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4000" b="1">
                <a:solidFill>
                  <a:schemeClr val="bg1"/>
                </a:solidFill>
                <a:latin typeface="Calibri" pitchFamily="34" charset="0"/>
              </a:rPr>
              <a:t>OMEPRAZOL</a:t>
            </a:r>
          </a:p>
        </p:txBody>
      </p:sp>
      <p:pic>
        <p:nvPicPr>
          <p:cNvPr id="5529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981075"/>
            <a:ext cx="885507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0" name="Rectangle 1"/>
          <p:cNvSpPr>
            <a:spLocks noChangeArrowheads="1"/>
          </p:cNvSpPr>
          <p:nvPr/>
        </p:nvSpPr>
        <p:spPr bwMode="auto">
          <a:xfrm>
            <a:off x="611188" y="6092825"/>
            <a:ext cx="76327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s-ES" sz="900">
                <a:solidFill>
                  <a:srgbClr val="1155CC"/>
                </a:solidFill>
                <a:hlinkClick r:id="rId4"/>
              </a:rPr>
              <a:t>https://www.aemps.gob.es/medicamentosUsoHumano/observatorio/docs/antiulcerosos.pdf</a:t>
            </a:r>
            <a:r>
              <a:rPr lang="es-ES" sz="900"/>
              <a:t> </a:t>
            </a:r>
            <a:endParaRPr lang="es-E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750" y="5772150"/>
            <a:ext cx="1370013" cy="525463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2204864"/>
            <a:ext cx="1616026" cy="219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1052736"/>
            <a:ext cx="129971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838" y="1201738"/>
            <a:ext cx="8696325" cy="4819650"/>
          </a:xfrm>
          <a:prstGeom prst="rect">
            <a:avLst/>
          </a:prstGeom>
          <a:solidFill>
            <a:srgbClr val="003399"/>
          </a:solidFill>
          <a:ln w="9525">
            <a:noFill/>
            <a:miter lim="800000"/>
            <a:headEnd/>
            <a:tailEnd/>
          </a:ln>
        </p:spPr>
      </p:pic>
      <p:sp>
        <p:nvSpPr>
          <p:cNvPr id="20483" name="3 CuadroTexto"/>
          <p:cNvSpPr txBox="1">
            <a:spLocks noChangeArrowheads="1"/>
          </p:cNvSpPr>
          <p:nvPr/>
        </p:nvSpPr>
        <p:spPr bwMode="auto">
          <a:xfrm>
            <a:off x="3059832" y="1136938"/>
            <a:ext cx="273630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4000" b="1" dirty="0">
                <a:solidFill>
                  <a:srgbClr val="FF0000"/>
                </a:solidFill>
                <a:latin typeface="Calibri" pitchFamily="34" charset="0"/>
              </a:rPr>
              <a:t>¿                 ?</a:t>
            </a:r>
          </a:p>
        </p:txBody>
      </p:sp>
      <p:sp>
        <p:nvSpPr>
          <p:cNvPr id="5" name="4 Flecha abajo"/>
          <p:cNvSpPr/>
          <p:nvPr/>
        </p:nvSpPr>
        <p:spPr>
          <a:xfrm>
            <a:off x="4284663" y="1772816"/>
            <a:ext cx="215900" cy="360000"/>
          </a:xfrm>
          <a:prstGeom prst="downArrow">
            <a:avLst/>
          </a:prstGeom>
          <a:solidFill>
            <a:srgbClr val="003399"/>
          </a:soli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6" name="5 CuadroTexto"/>
          <p:cNvSpPr txBox="1"/>
          <p:nvPr/>
        </p:nvSpPr>
        <p:spPr>
          <a:xfrm>
            <a:off x="2627163" y="1916832"/>
            <a:ext cx="3529013" cy="76835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¿ Para qué ?</a:t>
            </a:r>
          </a:p>
        </p:txBody>
      </p:sp>
      <p:sp>
        <p:nvSpPr>
          <p:cNvPr id="7" name="6 Flecha abajo"/>
          <p:cNvSpPr/>
          <p:nvPr/>
        </p:nvSpPr>
        <p:spPr>
          <a:xfrm>
            <a:off x="4284663" y="2708920"/>
            <a:ext cx="215900" cy="360000"/>
          </a:xfrm>
          <a:prstGeom prst="downArrow">
            <a:avLst/>
          </a:prstGeom>
          <a:solidFill>
            <a:srgbClr val="003399"/>
          </a:soli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8" name="7 CuadroTexto"/>
          <p:cNvSpPr txBox="1">
            <a:spLocks noChangeArrowheads="1"/>
          </p:cNvSpPr>
          <p:nvPr/>
        </p:nvSpPr>
        <p:spPr bwMode="auto">
          <a:xfrm>
            <a:off x="395536" y="3132257"/>
            <a:ext cx="8352928" cy="584775"/>
          </a:xfrm>
          <a:prstGeom prst="rect">
            <a:avLst/>
          </a:prstGeom>
          <a:noFill/>
          <a:ln w="28575">
            <a:solidFill>
              <a:srgbClr val="051A85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rgbClr val="001B50"/>
                </a:solidFill>
                <a:latin typeface="Calibri" pitchFamily="34" charset="0"/>
              </a:rPr>
              <a:t>Para ayudar </a:t>
            </a:r>
            <a:r>
              <a:rPr lang="es-ES" sz="3200" b="1" dirty="0" smtClean="0">
                <a:solidFill>
                  <a:srgbClr val="001B50"/>
                </a:solidFill>
                <a:latin typeface="Calibri" pitchFamily="34" charset="0"/>
              </a:rPr>
              <a:t>a los médicos a </a:t>
            </a:r>
            <a:r>
              <a:rPr lang="es-ES" sz="3200" b="1" dirty="0">
                <a:solidFill>
                  <a:srgbClr val="001B50"/>
                </a:solidFill>
                <a:latin typeface="Calibri" pitchFamily="34" charset="0"/>
              </a:rPr>
              <a:t>prescribir mejor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144463" y="333375"/>
            <a:ext cx="8964612" cy="738188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Control de la calidad de la prescripción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2627784" y="4027711"/>
            <a:ext cx="3529013" cy="76944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¿ </a:t>
            </a:r>
            <a:r>
              <a:rPr lang="es-E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Cómo ?</a:t>
            </a:r>
            <a:endParaRPr lang="es-E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1" name="10 Flecha abajo"/>
          <p:cNvSpPr/>
          <p:nvPr/>
        </p:nvSpPr>
        <p:spPr>
          <a:xfrm>
            <a:off x="4283968" y="3789040"/>
            <a:ext cx="215900" cy="360000"/>
          </a:xfrm>
          <a:prstGeom prst="downArrow">
            <a:avLst/>
          </a:prstGeom>
          <a:solidFill>
            <a:srgbClr val="003399"/>
          </a:soli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2" name="11 CuadroTexto"/>
          <p:cNvSpPr txBox="1">
            <a:spLocks noChangeArrowheads="1"/>
          </p:cNvSpPr>
          <p:nvPr/>
        </p:nvSpPr>
        <p:spPr bwMode="auto">
          <a:xfrm>
            <a:off x="395536" y="4797152"/>
            <a:ext cx="8352928" cy="1077218"/>
          </a:xfrm>
          <a:prstGeom prst="rect">
            <a:avLst/>
          </a:prstGeom>
          <a:noFill/>
          <a:ln w="28575">
            <a:solidFill>
              <a:srgbClr val="051A85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solidFill>
                  <a:srgbClr val="001B50"/>
                </a:solidFill>
                <a:latin typeface="Calibri" pitchFamily="34" charset="0"/>
              </a:rPr>
              <a:t>Dándoles información que apele a su profesionalidad (a su motivación intrínseca)</a:t>
            </a:r>
            <a:endParaRPr lang="es-ES" sz="3200" b="1" dirty="0">
              <a:solidFill>
                <a:srgbClr val="001B5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21 CuadroTexto"/>
          <p:cNvSpPr txBox="1">
            <a:spLocks noChangeArrowheads="1"/>
          </p:cNvSpPr>
          <p:nvPr/>
        </p:nvSpPr>
        <p:spPr bwMode="auto">
          <a:xfrm>
            <a:off x="107950" y="260350"/>
            <a:ext cx="3095625" cy="7080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4000" b="1">
                <a:solidFill>
                  <a:schemeClr val="bg1"/>
                </a:solidFill>
                <a:latin typeface="Calibri" pitchFamily="34" charset="0"/>
              </a:rPr>
              <a:t>IBUPROFENO</a:t>
            </a: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463" y="981075"/>
            <a:ext cx="8891587" cy="525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40 CuadroTexto"/>
          <p:cNvSpPr txBox="1">
            <a:spLocks noChangeArrowheads="1"/>
          </p:cNvSpPr>
          <p:nvPr/>
        </p:nvSpPr>
        <p:spPr bwMode="auto">
          <a:xfrm>
            <a:off x="539750" y="5084763"/>
            <a:ext cx="10080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400" b="1">
                <a:latin typeface="Calibri" pitchFamily="34" charset="0"/>
              </a:rPr>
              <a:t>0,39 /5,85</a:t>
            </a:r>
          </a:p>
        </p:txBody>
      </p:sp>
      <p:sp>
        <p:nvSpPr>
          <p:cNvPr id="42" name="41 CuadroTexto"/>
          <p:cNvSpPr txBox="1">
            <a:spLocks noChangeArrowheads="1"/>
          </p:cNvSpPr>
          <p:nvPr/>
        </p:nvSpPr>
        <p:spPr bwMode="auto">
          <a:xfrm>
            <a:off x="1403350" y="4868863"/>
            <a:ext cx="86518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100" b="1">
                <a:latin typeface="Calibri" pitchFamily="34" charset="0"/>
              </a:rPr>
              <a:t>0,48 /5,85</a:t>
            </a:r>
          </a:p>
        </p:txBody>
      </p:sp>
      <p:sp>
        <p:nvSpPr>
          <p:cNvPr id="43" name="42 CuadroTexto"/>
          <p:cNvSpPr txBox="1">
            <a:spLocks noChangeArrowheads="1"/>
          </p:cNvSpPr>
          <p:nvPr/>
        </p:nvSpPr>
        <p:spPr bwMode="auto">
          <a:xfrm>
            <a:off x="1979613" y="4822825"/>
            <a:ext cx="8636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100" b="1">
                <a:latin typeface="Calibri" pitchFamily="34" charset="0"/>
              </a:rPr>
              <a:t>0,60 /6,48</a:t>
            </a:r>
          </a:p>
        </p:txBody>
      </p:sp>
      <p:sp>
        <p:nvSpPr>
          <p:cNvPr id="44" name="43 CuadroTexto"/>
          <p:cNvSpPr txBox="1">
            <a:spLocks noChangeArrowheads="1"/>
          </p:cNvSpPr>
          <p:nvPr/>
        </p:nvSpPr>
        <p:spPr bwMode="auto">
          <a:xfrm>
            <a:off x="2484438" y="4679950"/>
            <a:ext cx="8636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100" b="1">
                <a:latin typeface="Calibri" pitchFamily="34" charset="0"/>
              </a:rPr>
              <a:t>1,12 /7,08</a:t>
            </a:r>
          </a:p>
        </p:txBody>
      </p:sp>
      <p:sp>
        <p:nvSpPr>
          <p:cNvPr id="45" name="44 CuadroTexto"/>
          <p:cNvSpPr txBox="1">
            <a:spLocks noChangeArrowheads="1"/>
          </p:cNvSpPr>
          <p:nvPr/>
        </p:nvSpPr>
        <p:spPr bwMode="auto">
          <a:xfrm>
            <a:off x="3059113" y="4581525"/>
            <a:ext cx="86518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100" b="1">
                <a:latin typeface="Calibri" pitchFamily="34" charset="0"/>
              </a:rPr>
              <a:t>1,49 /7,59</a:t>
            </a:r>
          </a:p>
        </p:txBody>
      </p:sp>
      <p:sp>
        <p:nvSpPr>
          <p:cNvPr id="46" name="45 CuadroTexto"/>
          <p:cNvSpPr txBox="1">
            <a:spLocks noChangeArrowheads="1"/>
          </p:cNvSpPr>
          <p:nvPr/>
        </p:nvSpPr>
        <p:spPr bwMode="auto">
          <a:xfrm>
            <a:off x="3492500" y="4462463"/>
            <a:ext cx="8636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100" b="1">
                <a:latin typeface="Calibri" pitchFamily="34" charset="0"/>
              </a:rPr>
              <a:t>2,05 /8,13</a:t>
            </a:r>
          </a:p>
        </p:txBody>
      </p:sp>
      <p:sp>
        <p:nvSpPr>
          <p:cNvPr id="47" name="46 CuadroTexto"/>
          <p:cNvSpPr txBox="1">
            <a:spLocks noChangeArrowheads="1"/>
          </p:cNvSpPr>
          <p:nvPr/>
        </p:nvSpPr>
        <p:spPr bwMode="auto">
          <a:xfrm>
            <a:off x="3995738" y="4319588"/>
            <a:ext cx="865187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100" b="1">
                <a:latin typeface="Calibri" pitchFamily="34" charset="0"/>
              </a:rPr>
              <a:t>3,10 /9,42</a:t>
            </a:r>
          </a:p>
        </p:txBody>
      </p:sp>
      <p:sp>
        <p:nvSpPr>
          <p:cNvPr id="48" name="47 CuadroTexto"/>
          <p:cNvSpPr txBox="1">
            <a:spLocks noChangeArrowheads="1"/>
          </p:cNvSpPr>
          <p:nvPr/>
        </p:nvSpPr>
        <p:spPr bwMode="auto">
          <a:xfrm>
            <a:off x="4500563" y="4076700"/>
            <a:ext cx="944562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100" b="1">
                <a:latin typeface="Calibri" pitchFamily="34" charset="0"/>
              </a:rPr>
              <a:t>4,65 /11,34</a:t>
            </a:r>
          </a:p>
        </p:txBody>
      </p:sp>
      <p:sp>
        <p:nvSpPr>
          <p:cNvPr id="49" name="48 CuadroTexto"/>
          <p:cNvSpPr txBox="1">
            <a:spLocks noChangeArrowheads="1"/>
          </p:cNvSpPr>
          <p:nvPr/>
        </p:nvSpPr>
        <p:spPr bwMode="auto">
          <a:xfrm>
            <a:off x="5003800" y="3889375"/>
            <a:ext cx="94297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100" b="1">
                <a:latin typeface="Calibri" pitchFamily="34" charset="0"/>
              </a:rPr>
              <a:t>6,25 /13,09</a:t>
            </a:r>
          </a:p>
        </p:txBody>
      </p:sp>
      <p:sp>
        <p:nvSpPr>
          <p:cNvPr id="50" name="49 CuadroTexto"/>
          <p:cNvSpPr txBox="1">
            <a:spLocks noChangeArrowheads="1"/>
          </p:cNvSpPr>
          <p:nvPr/>
        </p:nvSpPr>
        <p:spPr bwMode="auto">
          <a:xfrm>
            <a:off x="5508625" y="3716338"/>
            <a:ext cx="94456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100" b="1">
                <a:latin typeface="Calibri" pitchFamily="34" charset="0"/>
              </a:rPr>
              <a:t>8,19 /14,93</a:t>
            </a:r>
          </a:p>
        </p:txBody>
      </p:sp>
      <p:sp>
        <p:nvSpPr>
          <p:cNvPr id="51" name="50 CuadroTexto"/>
          <p:cNvSpPr txBox="1">
            <a:spLocks noChangeArrowheads="1"/>
          </p:cNvSpPr>
          <p:nvPr/>
        </p:nvSpPr>
        <p:spPr bwMode="auto">
          <a:xfrm>
            <a:off x="5940425" y="3284538"/>
            <a:ext cx="102393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100" b="1">
                <a:latin typeface="Calibri" pitchFamily="34" charset="0"/>
              </a:rPr>
              <a:t>10,90 /18,37</a:t>
            </a:r>
          </a:p>
        </p:txBody>
      </p:sp>
      <p:sp>
        <p:nvSpPr>
          <p:cNvPr id="52" name="51 CuadroTexto"/>
          <p:cNvSpPr txBox="1">
            <a:spLocks noChangeArrowheads="1"/>
          </p:cNvSpPr>
          <p:nvPr/>
        </p:nvSpPr>
        <p:spPr bwMode="auto">
          <a:xfrm>
            <a:off x="6443663" y="2806700"/>
            <a:ext cx="1023937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100" b="1">
                <a:latin typeface="Calibri" pitchFamily="34" charset="0"/>
              </a:rPr>
              <a:t>14,69 /22,17</a:t>
            </a:r>
          </a:p>
        </p:txBody>
      </p:sp>
      <p:sp>
        <p:nvSpPr>
          <p:cNvPr id="53" name="52 CuadroTexto"/>
          <p:cNvSpPr txBox="1">
            <a:spLocks noChangeArrowheads="1"/>
          </p:cNvSpPr>
          <p:nvPr/>
        </p:nvSpPr>
        <p:spPr bwMode="auto">
          <a:xfrm>
            <a:off x="6948488" y="2636838"/>
            <a:ext cx="1023937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100" b="1">
                <a:latin typeface="Calibri" pitchFamily="34" charset="0"/>
              </a:rPr>
              <a:t>16,28 /23,71</a:t>
            </a:r>
          </a:p>
        </p:txBody>
      </p:sp>
      <p:sp>
        <p:nvSpPr>
          <p:cNvPr id="54" name="53 CuadroTexto"/>
          <p:cNvSpPr txBox="1">
            <a:spLocks noChangeArrowheads="1"/>
          </p:cNvSpPr>
          <p:nvPr/>
        </p:nvSpPr>
        <p:spPr bwMode="auto">
          <a:xfrm>
            <a:off x="7435850" y="2349500"/>
            <a:ext cx="102393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100" b="1">
                <a:latin typeface="Calibri" pitchFamily="34" charset="0"/>
              </a:rPr>
              <a:t>19,23 /26,30</a:t>
            </a:r>
          </a:p>
        </p:txBody>
      </p:sp>
      <p:sp>
        <p:nvSpPr>
          <p:cNvPr id="55" name="54 CuadroTexto"/>
          <p:cNvSpPr txBox="1">
            <a:spLocks noChangeArrowheads="1"/>
          </p:cNvSpPr>
          <p:nvPr/>
        </p:nvSpPr>
        <p:spPr bwMode="auto">
          <a:xfrm>
            <a:off x="7364413" y="1916113"/>
            <a:ext cx="13112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>
                <a:latin typeface="Calibri" pitchFamily="34" charset="0"/>
              </a:rPr>
              <a:t>21,30 /28,40</a:t>
            </a:r>
          </a:p>
        </p:txBody>
      </p:sp>
      <p:sp>
        <p:nvSpPr>
          <p:cNvPr id="56" name="55 CuadroTexto"/>
          <p:cNvSpPr txBox="1">
            <a:spLocks noChangeArrowheads="1"/>
          </p:cNvSpPr>
          <p:nvPr/>
        </p:nvSpPr>
        <p:spPr bwMode="auto">
          <a:xfrm>
            <a:off x="190500" y="5362575"/>
            <a:ext cx="709613" cy="369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b="1">
                <a:solidFill>
                  <a:srgbClr val="FF0000"/>
                </a:solidFill>
                <a:latin typeface="Calibri" pitchFamily="34" charset="0"/>
              </a:rPr>
              <a:t>6,6%</a:t>
            </a:r>
          </a:p>
        </p:txBody>
      </p:sp>
      <p:sp>
        <p:nvSpPr>
          <p:cNvPr id="57" name="56 CuadroTexto"/>
          <p:cNvSpPr txBox="1">
            <a:spLocks noChangeArrowheads="1"/>
          </p:cNvSpPr>
          <p:nvPr/>
        </p:nvSpPr>
        <p:spPr bwMode="auto">
          <a:xfrm>
            <a:off x="8243888" y="1557338"/>
            <a:ext cx="646112" cy="3698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b="1">
                <a:solidFill>
                  <a:srgbClr val="FF0000"/>
                </a:solidFill>
                <a:latin typeface="Calibri" pitchFamily="34" charset="0"/>
              </a:rPr>
              <a:t>75%</a:t>
            </a:r>
          </a:p>
        </p:txBody>
      </p:sp>
      <p:sp>
        <p:nvSpPr>
          <p:cNvPr id="57365" name="20 Rectángulo"/>
          <p:cNvSpPr>
            <a:spLocks noChangeArrowheads="1"/>
          </p:cNvSpPr>
          <p:nvPr/>
        </p:nvSpPr>
        <p:spPr bwMode="auto">
          <a:xfrm>
            <a:off x="468313" y="5949950"/>
            <a:ext cx="46799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800" b="1">
                <a:hlinkClick r:id="rId4"/>
              </a:rPr>
              <a:t>https://www.aemps.gob.es/medicamentosUsoHumano/observatorio/docs/AINE_92-06.pdf</a:t>
            </a:r>
            <a:endParaRPr lang="es-ES" sz="800" b="1"/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7841" y="980728"/>
            <a:ext cx="2318655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32 Rectángulo"/>
          <p:cNvSpPr/>
          <p:nvPr/>
        </p:nvSpPr>
        <p:spPr>
          <a:xfrm>
            <a:off x="323528" y="980728"/>
            <a:ext cx="1800200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5" name="Picture 8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23528" y="1052736"/>
            <a:ext cx="1512168" cy="655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2000"/>
                            </p:stCondLst>
                            <p:childTnLst>
                              <p:par>
                                <p:cTn id="246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 animBg="1"/>
      <p:bldP spid="5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>
            <a:off x="107504" y="980728"/>
            <a:ext cx="8928992" cy="5616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105" y="1484784"/>
            <a:ext cx="7460303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21 CuadroTexto"/>
          <p:cNvSpPr txBox="1">
            <a:spLocks noChangeArrowheads="1"/>
          </p:cNvSpPr>
          <p:nvPr/>
        </p:nvSpPr>
        <p:spPr bwMode="auto">
          <a:xfrm>
            <a:off x="107950" y="260350"/>
            <a:ext cx="5832202" cy="70788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4000" b="1" dirty="0" smtClean="0">
                <a:solidFill>
                  <a:schemeClr val="bg1"/>
                </a:solidFill>
                <a:latin typeface="Calibri" pitchFamily="34" charset="0"/>
              </a:rPr>
              <a:t>ATORVA y SIMVASTATINA</a:t>
            </a:r>
            <a:endParaRPr lang="es-ES" sz="40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024568"/>
            <a:ext cx="1728192" cy="3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3 Rectángulo"/>
          <p:cNvSpPr/>
          <p:nvPr/>
        </p:nvSpPr>
        <p:spPr>
          <a:xfrm>
            <a:off x="179512" y="6381328"/>
            <a:ext cx="5400600" cy="216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800" b="1" dirty="0" smtClean="0">
                <a:hlinkClick r:id="rId5"/>
              </a:rPr>
              <a:t>https://www.aemps.gob.es/medicamentosUsoHumano/observatorio/docs/hipolipemiantes-2000-2012.pdf</a:t>
            </a:r>
            <a:endParaRPr lang="es-ES" sz="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107504" y="980728"/>
            <a:ext cx="8928992" cy="5616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0288" y="1036868"/>
            <a:ext cx="7280104" cy="5344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Rectángulo"/>
          <p:cNvSpPr/>
          <p:nvPr/>
        </p:nvSpPr>
        <p:spPr>
          <a:xfrm>
            <a:off x="179512" y="6381328"/>
            <a:ext cx="5400600" cy="216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800" b="1" dirty="0" smtClean="0">
                <a:hlinkClick r:id="rId4"/>
              </a:rPr>
              <a:t>https://www.aemps.gob.es/medicamentosUsoHumano/observatorio/docs/hipolipemiantes-2000-2012.pdf</a:t>
            </a:r>
            <a:endParaRPr lang="es-ES" sz="800" b="1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024568"/>
            <a:ext cx="1728192" cy="3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8304" y="2132856"/>
            <a:ext cx="1426667" cy="22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2320" y="2996952"/>
            <a:ext cx="1368151" cy="177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21 CuadroTexto"/>
          <p:cNvSpPr txBox="1">
            <a:spLocks noChangeArrowheads="1"/>
          </p:cNvSpPr>
          <p:nvPr/>
        </p:nvSpPr>
        <p:spPr bwMode="auto">
          <a:xfrm>
            <a:off x="107950" y="260350"/>
            <a:ext cx="5832202" cy="70788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4000" b="1" dirty="0" smtClean="0">
                <a:solidFill>
                  <a:schemeClr val="bg1"/>
                </a:solidFill>
                <a:latin typeface="Calibri" pitchFamily="34" charset="0"/>
              </a:rPr>
              <a:t>ATORVA y SIMVASTATINA</a:t>
            </a:r>
            <a:endParaRPr lang="es-ES" sz="40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72008" y="5517232"/>
            <a:ext cx="8964488" cy="7920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CuadroTexto"/>
          <p:cNvSpPr txBox="1"/>
          <p:nvPr/>
        </p:nvSpPr>
        <p:spPr>
          <a:xfrm>
            <a:off x="323528" y="404664"/>
            <a:ext cx="3760132" cy="452431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AUMENTAN</a:t>
            </a:r>
          </a:p>
          <a:p>
            <a:pPr>
              <a:defRPr/>
            </a:pPr>
            <a:endParaRPr lang="es-E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Font typeface="Arial" pitchFamily="34" charset="0"/>
              <a:buChar char="•"/>
              <a:defRPr/>
            </a:pPr>
            <a:r>
              <a:rPr lang="es-E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Antibióticos</a:t>
            </a:r>
          </a:p>
          <a:p>
            <a:pPr marL="514350" indent="-514350">
              <a:buFont typeface="Arial" pitchFamily="34" charset="0"/>
              <a:buChar char="•"/>
              <a:defRPr/>
            </a:pPr>
            <a:endParaRPr lang="es-E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Font typeface="Arial" pitchFamily="34" charset="0"/>
              <a:buChar char="•"/>
              <a:defRPr/>
            </a:pPr>
            <a:r>
              <a:rPr lang="es-E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</a:t>
            </a:r>
            <a:r>
              <a:rPr lang="es-E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IBP’s</a:t>
            </a:r>
            <a:endParaRPr lang="es-E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Font typeface="Arial" pitchFamily="34" charset="0"/>
              <a:buChar char="•"/>
              <a:defRPr/>
            </a:pPr>
            <a:endParaRPr lang="es-E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Font typeface="Arial" pitchFamily="34" charset="0"/>
              <a:buChar char="•"/>
              <a:defRPr/>
            </a:pPr>
            <a:r>
              <a:rPr lang="es-E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</a:t>
            </a:r>
            <a:r>
              <a:rPr lang="es-E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AINE’s</a:t>
            </a:r>
            <a:endParaRPr lang="es-ES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Font typeface="Arial" pitchFamily="34" charset="0"/>
              <a:buChar char="•"/>
              <a:defRPr/>
            </a:pPr>
            <a:endParaRPr lang="es-ES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Font typeface="Arial" pitchFamily="34" charset="0"/>
              <a:buChar char="•"/>
              <a:defRPr/>
            </a:pPr>
            <a:r>
              <a:rPr lang="es-E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 Estatinas</a:t>
            </a:r>
            <a:endParaRPr lang="es-E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427984" y="404664"/>
            <a:ext cx="4510658" cy="452431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AUMENTA</a:t>
            </a:r>
          </a:p>
          <a:p>
            <a:pPr>
              <a:defRPr/>
            </a:pPr>
            <a:endParaRPr lang="es-E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Font typeface="Arial" pitchFamily="34" charset="0"/>
              <a:buChar char="•"/>
              <a:defRPr/>
            </a:pPr>
            <a:r>
              <a:rPr lang="es-E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AMOXICILINA</a:t>
            </a:r>
          </a:p>
          <a:p>
            <a:pPr marL="514350" indent="-514350">
              <a:buFont typeface="Arial" pitchFamily="34" charset="0"/>
              <a:buChar char="•"/>
              <a:defRPr/>
            </a:pPr>
            <a:endParaRPr lang="es-E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Font typeface="Arial" pitchFamily="34" charset="0"/>
              <a:buChar char="•"/>
              <a:defRPr/>
            </a:pPr>
            <a:r>
              <a:rPr lang="es-E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OMEPRAZOL</a:t>
            </a:r>
          </a:p>
          <a:p>
            <a:pPr marL="514350" indent="-514350">
              <a:buFont typeface="Arial" pitchFamily="34" charset="0"/>
              <a:buChar char="•"/>
              <a:defRPr/>
            </a:pPr>
            <a:endParaRPr lang="es-E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Font typeface="Arial" pitchFamily="34" charset="0"/>
              <a:buChar char="•"/>
              <a:defRPr/>
            </a:pPr>
            <a:r>
              <a:rPr lang="es-E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</a:t>
            </a:r>
            <a:r>
              <a:rPr lang="es-E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IBUPROFENO</a:t>
            </a:r>
          </a:p>
          <a:p>
            <a:pPr marL="514350" indent="-514350">
              <a:buFont typeface="Arial" pitchFamily="34" charset="0"/>
              <a:buChar char="•"/>
              <a:defRPr/>
            </a:pPr>
            <a:endParaRPr lang="es-ES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Font typeface="Arial" pitchFamily="34" charset="0"/>
              <a:buChar char="•"/>
              <a:defRPr/>
            </a:pPr>
            <a:r>
              <a:rPr lang="es-E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ATORVA y SIMVA</a:t>
            </a:r>
            <a:endParaRPr lang="es-E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" name="6 Conector recto"/>
          <p:cNvCxnSpPr/>
          <p:nvPr/>
        </p:nvCxnSpPr>
        <p:spPr>
          <a:xfrm>
            <a:off x="395536" y="1197099"/>
            <a:ext cx="8352928" cy="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4 CuadroTexto"/>
          <p:cNvSpPr txBox="1"/>
          <p:nvPr/>
        </p:nvSpPr>
        <p:spPr>
          <a:xfrm>
            <a:off x="107504" y="5661248"/>
            <a:ext cx="9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1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Aumentan los “indicados” por los indicadores</a:t>
            </a:r>
            <a:endParaRPr lang="es-ES" sz="31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7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7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95536" y="332656"/>
            <a:ext cx="8333372" cy="70788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¿ Qué es el “control” de la indicación ?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467544" y="1139260"/>
            <a:ext cx="7919839" cy="156966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Utilizar la tecnología disponible para obtener información que permita sospechar en cuántos y en qué pacientes pudiera existir sobre-prescripción o infra-prescripción inadecuadas, para poder actuar sobre ellos.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2924944"/>
            <a:ext cx="5716718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/>
        </p:nvGraphicFramePr>
        <p:xfrm>
          <a:off x="1187624" y="1556792"/>
          <a:ext cx="7200800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3 Grupo"/>
          <p:cNvGrpSpPr/>
          <p:nvPr/>
        </p:nvGrpSpPr>
        <p:grpSpPr>
          <a:xfrm>
            <a:off x="1403648" y="548680"/>
            <a:ext cx="6696744" cy="797040"/>
            <a:chOff x="304800" y="54437"/>
            <a:chExt cx="1507217" cy="797040"/>
          </a:xfrm>
        </p:grpSpPr>
        <p:sp>
          <p:nvSpPr>
            <p:cNvPr id="5" name="4 Rectángulo redondeado"/>
            <p:cNvSpPr/>
            <p:nvPr/>
          </p:nvSpPr>
          <p:spPr>
            <a:xfrm>
              <a:off x="304800" y="54437"/>
              <a:ext cx="1507217" cy="797040"/>
            </a:xfrm>
            <a:prstGeom prst="roundRect">
              <a:avLst/>
            </a:prstGeom>
            <a:solidFill>
              <a:srgbClr val="051A85"/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5 Rectángulo"/>
            <p:cNvSpPr/>
            <p:nvPr/>
          </p:nvSpPr>
          <p:spPr>
            <a:xfrm>
              <a:off x="343708" y="93345"/>
              <a:ext cx="1429401" cy="7192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5400" b="1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Ejemplos</a:t>
              </a:r>
              <a:endParaRPr lang="es-ES" sz="5400" b="1" kern="12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3851275" y="1556345"/>
            <a:ext cx="5292725" cy="4752975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9460" name="6 Rectángulo"/>
          <p:cNvSpPr>
            <a:spLocks noChangeArrowheads="1"/>
          </p:cNvSpPr>
          <p:nvPr/>
        </p:nvSpPr>
        <p:spPr bwMode="auto">
          <a:xfrm>
            <a:off x="3924300" y="1700808"/>
            <a:ext cx="5040313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dirty="0">
                <a:solidFill>
                  <a:srgbClr val="FF0000"/>
                </a:solidFill>
                <a:latin typeface="+mn-lt"/>
                <a:cs typeface="+mn-cs"/>
              </a:rPr>
              <a:t>Cohorte estudio: </a:t>
            </a:r>
            <a:r>
              <a:rPr lang="es-ES_tradnl" sz="2800" b="1" dirty="0">
                <a:solidFill>
                  <a:schemeClr val="bg1"/>
                </a:solidFill>
                <a:latin typeface="+mn-lt"/>
                <a:cs typeface="+mn-cs"/>
              </a:rPr>
              <a:t>&gt; 11.000 personas mayores de 50 años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dirty="0">
                <a:solidFill>
                  <a:schemeClr val="bg1"/>
                </a:solidFill>
                <a:latin typeface="+mn-lt"/>
                <a:cs typeface="+mn-cs"/>
              </a:rPr>
              <a:t>(&gt; 5.500 hombres), reclutadas en consultas de atención primaria.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sz="2800" b="1" dirty="0">
              <a:solidFill>
                <a:schemeClr val="bg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dirty="0">
                <a:solidFill>
                  <a:srgbClr val="FF0000"/>
                </a:solidFill>
                <a:latin typeface="+mn-lt"/>
                <a:cs typeface="+mn-cs"/>
              </a:rPr>
              <a:t>Determinación: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_tradnl" sz="2800" b="1" dirty="0">
                <a:solidFill>
                  <a:schemeClr val="bg1"/>
                </a:solidFill>
                <a:latin typeface="+mn-lt"/>
                <a:cs typeface="+mn-cs"/>
              </a:rPr>
              <a:t>Factores de riesgo osteoporosis.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_tradnl" sz="2800" b="1" dirty="0">
                <a:solidFill>
                  <a:schemeClr val="bg1"/>
                </a:solidFill>
                <a:latin typeface="+mn-lt"/>
                <a:cs typeface="+mn-cs"/>
              </a:rPr>
              <a:t>Cuantificación del riesgo de fractura mediante FRAX.</a:t>
            </a:r>
            <a:endParaRPr lang="es-ES" sz="28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6963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620713"/>
            <a:ext cx="3816350" cy="5686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9637" name="4 Rectángulo"/>
          <p:cNvSpPr>
            <a:spLocks noChangeArrowheads="1"/>
          </p:cNvSpPr>
          <p:nvPr/>
        </p:nvSpPr>
        <p:spPr bwMode="auto">
          <a:xfrm>
            <a:off x="107950" y="6308725"/>
            <a:ext cx="820896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100" b="1">
                <a:solidFill>
                  <a:schemeClr val="bg1"/>
                </a:solidFill>
                <a:latin typeface="Calibri" pitchFamily="34" charset="0"/>
              </a:rPr>
              <a:t>Osteoporosis, riesgos, antirresortivos densitometrías y … despilfarro, por Salvador Peiró . Disponible en: </a:t>
            </a:r>
            <a:r>
              <a:rPr lang="es-ES" sz="1100">
                <a:solidFill>
                  <a:schemeClr val="bg1"/>
                </a:solidFill>
                <a:latin typeface="Calibri" pitchFamily="34" charset="0"/>
                <a:hlinkClick r:id="rId4"/>
              </a:rPr>
              <a:t>http://gcs-gestion-clinica-y-sanitaria.blogspot.com.es/2012/06/osteoporosis-riesgos-antirresortivos.html</a:t>
            </a:r>
            <a:endParaRPr lang="es-ES" sz="110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5604" name="Picture 4" descr="Resultado de imagen de comunidad valencian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6" y="116632"/>
            <a:ext cx="1061302" cy="19587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3851275" y="1556345"/>
            <a:ext cx="5292725" cy="4752975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9155" name="3 Rectángulo"/>
          <p:cNvSpPr>
            <a:spLocks noChangeArrowheads="1"/>
          </p:cNvSpPr>
          <p:nvPr/>
        </p:nvSpPr>
        <p:spPr bwMode="auto">
          <a:xfrm>
            <a:off x="4067175" y="2128961"/>
            <a:ext cx="4897438" cy="361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En mujeres entre 50 y 65 años: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s-ES_tradnl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Sólo el </a:t>
            </a:r>
            <a:r>
              <a:rPr lang="es-ES_tradnl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0,7%</a:t>
            </a:r>
            <a:r>
              <a:rPr lang="es-ES_tradnl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tenían un riesgo de fractura cadera &gt; 3% en 10 a.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es-ES_tradnl" sz="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Symbol" pitchFamily="18" charset="2"/>
              <a:buChar char=" "/>
              <a:defRPr/>
            </a:pPr>
            <a:r>
              <a:rPr lang="es-ES_tradnl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+mn-cs"/>
                <a:sym typeface="Symbol" pitchFamily="18" charset="2"/>
              </a:rPr>
              <a:t>    	</a:t>
            </a:r>
            <a:r>
              <a:rPr lang="es-ES_tradnl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  <a:sym typeface="Symbol" pitchFamily="18" charset="2"/>
              </a:rPr>
              <a:t>P</a:t>
            </a:r>
            <a:r>
              <a:rPr lang="es-ES_tradnl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unto de corte que se utiliza en </a:t>
            </a:r>
          </a:p>
          <a:p>
            <a:pPr marL="914400" lvl="1" indent="-457200" algn="just" fontAlgn="auto">
              <a:spcBef>
                <a:spcPts val="0"/>
              </a:spcBef>
              <a:spcAft>
                <a:spcPts val="0"/>
              </a:spcAft>
              <a:buFont typeface="Symbol" pitchFamily="18" charset="2"/>
              <a:buChar char=" "/>
              <a:defRPr/>
            </a:pPr>
            <a:r>
              <a:rPr lang="es-ES_tradnl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las guías para indicar el tratamiento.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Symbol" pitchFamily="18" charset="2"/>
              <a:buChar char=" "/>
              <a:defRPr/>
            </a:pPr>
            <a:endParaRPr lang="es-ES_tradnl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Symbol" pitchFamily="18" charset="2"/>
              <a:buChar char=" "/>
              <a:defRPr/>
            </a:pPr>
            <a:endParaRPr lang="es-ES_tradnl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s-ES_tradnl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El </a:t>
            </a:r>
            <a:r>
              <a:rPr lang="es-ES_tradnl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22%</a:t>
            </a:r>
            <a:r>
              <a:rPr lang="es-ES_tradnl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llevaban tratamiento anti-</a:t>
            </a:r>
            <a:r>
              <a:rPr lang="es-ES_tradnl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resortivo</a:t>
            </a:r>
            <a:r>
              <a:rPr lang="es-ES_tradnl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</a:t>
            </a:r>
          </a:p>
        </p:txBody>
      </p:sp>
      <p:pic>
        <p:nvPicPr>
          <p:cNvPr id="7168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620713"/>
            <a:ext cx="3816350" cy="5686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1685" name="4 Rectángulo"/>
          <p:cNvSpPr>
            <a:spLocks noChangeArrowheads="1"/>
          </p:cNvSpPr>
          <p:nvPr/>
        </p:nvSpPr>
        <p:spPr bwMode="auto">
          <a:xfrm>
            <a:off x="107950" y="6308725"/>
            <a:ext cx="820896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100" b="1">
                <a:solidFill>
                  <a:schemeClr val="bg1"/>
                </a:solidFill>
                <a:latin typeface="Calibri" pitchFamily="34" charset="0"/>
              </a:rPr>
              <a:t>Osteoporosis, riesgos, antirresortivos densitometrías y … despilfarro, por Salvador Peiró . Disponible en: </a:t>
            </a:r>
            <a:r>
              <a:rPr lang="es-ES" sz="1100">
                <a:solidFill>
                  <a:schemeClr val="bg1"/>
                </a:solidFill>
                <a:latin typeface="Calibri" pitchFamily="34" charset="0"/>
                <a:hlinkClick r:id="rId4"/>
              </a:rPr>
              <a:t>http://gcs-gestion-clinica-y-sanitaria.blogspot.com.es/2012/06/osteoporosis-riesgos-antirresortivos.html</a:t>
            </a:r>
            <a:endParaRPr lang="es-ES" sz="110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7" name="Picture 4" descr="Resultado de imagen de comunidad valencian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6" y="116632"/>
            <a:ext cx="1061302" cy="19587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648000"/>
            <a:ext cx="5207580" cy="5760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Elipse"/>
          <p:cNvSpPr/>
          <p:nvPr/>
        </p:nvSpPr>
        <p:spPr>
          <a:xfrm>
            <a:off x="2376000" y="4572000"/>
            <a:ext cx="576263" cy="3603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6" name="5 Elipse"/>
          <p:cNvSpPr/>
          <p:nvPr/>
        </p:nvSpPr>
        <p:spPr>
          <a:xfrm>
            <a:off x="3888000" y="2196000"/>
            <a:ext cx="576262" cy="3603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0" name="9 Elipse"/>
          <p:cNvSpPr/>
          <p:nvPr/>
        </p:nvSpPr>
        <p:spPr>
          <a:xfrm>
            <a:off x="3887991" y="5112000"/>
            <a:ext cx="576262" cy="3603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1" name="10 Elipse"/>
          <p:cNvSpPr/>
          <p:nvPr/>
        </p:nvSpPr>
        <p:spPr>
          <a:xfrm>
            <a:off x="2376000" y="1908000"/>
            <a:ext cx="576263" cy="3603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2" name="11 CuadroTexto"/>
          <p:cNvSpPr txBox="1"/>
          <p:nvPr/>
        </p:nvSpPr>
        <p:spPr>
          <a:xfrm>
            <a:off x="5796136" y="1844824"/>
            <a:ext cx="2851806" cy="1323439"/>
          </a:xfrm>
          <a:prstGeom prst="rect">
            <a:avLst/>
          </a:prstGeom>
          <a:solidFill>
            <a:srgbClr val="0000CC"/>
          </a:solidFill>
          <a:ln w="571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2000" b="1" dirty="0" err="1" smtClean="0">
                <a:solidFill>
                  <a:schemeClr val="bg1"/>
                </a:solidFill>
                <a:latin typeface="+mn-lt"/>
                <a:cs typeface="+mn-cs"/>
              </a:rPr>
              <a:t>Raloxifeno</a:t>
            </a:r>
            <a:endParaRPr lang="es-ES" sz="2000" b="1" dirty="0">
              <a:solidFill>
                <a:schemeClr val="bg1"/>
              </a:solidFill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2000" b="1" dirty="0" err="1">
                <a:solidFill>
                  <a:schemeClr val="bg1"/>
                </a:solidFill>
                <a:latin typeface="+mn-lt"/>
                <a:cs typeface="+mn-cs"/>
              </a:rPr>
              <a:t>Bacedoxifeno</a:t>
            </a:r>
            <a:endParaRPr lang="es-ES" sz="2000" b="1" dirty="0">
              <a:solidFill>
                <a:schemeClr val="bg1"/>
              </a:solidFill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2000" b="1" dirty="0" err="1">
                <a:solidFill>
                  <a:schemeClr val="bg1"/>
                </a:solidFill>
                <a:latin typeface="+mn-lt"/>
                <a:cs typeface="+mn-cs"/>
              </a:rPr>
              <a:t>Bifosfonatos</a:t>
            </a:r>
            <a:endParaRPr lang="es-ES" sz="2000" b="1" dirty="0">
              <a:solidFill>
                <a:schemeClr val="bg1"/>
              </a:solidFill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2000" b="1" dirty="0" err="1">
                <a:solidFill>
                  <a:schemeClr val="bg1"/>
                </a:solidFill>
                <a:latin typeface="+mn-lt"/>
                <a:cs typeface="+mn-cs"/>
              </a:rPr>
              <a:t>Renelato</a:t>
            </a:r>
            <a:r>
              <a:rPr lang="es-ES" sz="2000" b="1" dirty="0">
                <a:solidFill>
                  <a:schemeClr val="bg1"/>
                </a:solidFill>
                <a:latin typeface="+mn-lt"/>
                <a:cs typeface="+mn-cs"/>
              </a:rPr>
              <a:t> de estroncio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5652120" y="899428"/>
            <a:ext cx="3096344" cy="36933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b="1" dirty="0">
                <a:solidFill>
                  <a:srgbClr val="FFFF00"/>
                </a:solidFill>
              </a:rPr>
              <a:t>Pacientes </a:t>
            </a:r>
            <a:r>
              <a:rPr lang="es-ES" b="1" dirty="0" smtClean="0">
                <a:solidFill>
                  <a:srgbClr val="FFFF00"/>
                </a:solidFill>
              </a:rPr>
              <a:t>tratados </a:t>
            </a:r>
            <a:r>
              <a:rPr lang="es-ES" b="1" dirty="0">
                <a:solidFill>
                  <a:srgbClr val="FFFF00"/>
                </a:solidFill>
              </a:rPr>
              <a:t>con:</a:t>
            </a:r>
          </a:p>
        </p:txBody>
      </p:sp>
      <p:cxnSp>
        <p:nvCxnSpPr>
          <p:cNvPr id="18" name="17 Conector recto de flecha"/>
          <p:cNvCxnSpPr/>
          <p:nvPr/>
        </p:nvCxnSpPr>
        <p:spPr>
          <a:xfrm>
            <a:off x="7164288" y="1268760"/>
            <a:ext cx="0" cy="504000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/>
          <p:nvPr/>
        </p:nvCxnSpPr>
        <p:spPr>
          <a:xfrm>
            <a:off x="6301084" y="3292803"/>
            <a:ext cx="0" cy="540000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/>
          <p:nvPr/>
        </p:nvCxnSpPr>
        <p:spPr>
          <a:xfrm>
            <a:off x="8028730" y="3284984"/>
            <a:ext cx="0" cy="504000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20 CuadroTexto"/>
          <p:cNvSpPr txBox="1"/>
          <p:nvPr/>
        </p:nvSpPr>
        <p:spPr>
          <a:xfrm>
            <a:off x="5652120" y="5301208"/>
            <a:ext cx="1364477" cy="70788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2800" b="1" dirty="0">
                <a:solidFill>
                  <a:srgbClr val="FFFF00"/>
                </a:solidFill>
              </a:rPr>
              <a:t>&lt; </a:t>
            </a:r>
            <a:r>
              <a:rPr lang="es-ES" sz="4000" b="1" dirty="0">
                <a:solidFill>
                  <a:srgbClr val="FFFF00"/>
                </a:solidFill>
              </a:rPr>
              <a:t>65</a:t>
            </a:r>
            <a:r>
              <a:rPr lang="es-ES" sz="2800" b="1" dirty="0">
                <a:solidFill>
                  <a:srgbClr val="FFFF00"/>
                </a:solidFill>
              </a:rPr>
              <a:t> a</a:t>
            </a:r>
          </a:p>
        </p:txBody>
      </p:sp>
      <p:sp>
        <p:nvSpPr>
          <p:cNvPr id="22" name="21 Rectángulo"/>
          <p:cNvSpPr/>
          <p:nvPr/>
        </p:nvSpPr>
        <p:spPr>
          <a:xfrm>
            <a:off x="5796136" y="3861048"/>
            <a:ext cx="1079500" cy="79216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3" name="22 CuadroTexto"/>
          <p:cNvSpPr txBox="1"/>
          <p:nvPr/>
        </p:nvSpPr>
        <p:spPr>
          <a:xfrm>
            <a:off x="5796136" y="4003923"/>
            <a:ext cx="1003300" cy="52387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2800" b="1" dirty="0">
                <a:solidFill>
                  <a:srgbClr val="FFFF00"/>
                </a:solidFill>
              </a:rPr>
              <a:t>27 %</a:t>
            </a:r>
          </a:p>
        </p:txBody>
      </p:sp>
      <p:cxnSp>
        <p:nvCxnSpPr>
          <p:cNvPr id="24" name="23 Conector recto de flecha"/>
          <p:cNvCxnSpPr/>
          <p:nvPr/>
        </p:nvCxnSpPr>
        <p:spPr>
          <a:xfrm>
            <a:off x="6301084" y="4725516"/>
            <a:ext cx="0" cy="540000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24 CuadroTexto"/>
          <p:cNvSpPr txBox="1"/>
          <p:nvPr/>
        </p:nvSpPr>
        <p:spPr>
          <a:xfrm>
            <a:off x="7308304" y="5301208"/>
            <a:ext cx="1525588" cy="95408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2800" b="1" dirty="0">
                <a:solidFill>
                  <a:srgbClr val="FFFF00"/>
                </a:solidFill>
              </a:rPr>
              <a:t>sin </a:t>
            </a:r>
          </a:p>
          <a:p>
            <a:pPr algn="ctr">
              <a:defRPr/>
            </a:pPr>
            <a:r>
              <a:rPr lang="es-ES" sz="2800" b="1" dirty="0">
                <a:solidFill>
                  <a:srgbClr val="FFFF00"/>
                </a:solidFill>
              </a:rPr>
              <a:t>fractura</a:t>
            </a:r>
          </a:p>
        </p:txBody>
      </p:sp>
      <p:sp>
        <p:nvSpPr>
          <p:cNvPr id="27" name="26 Rectángulo"/>
          <p:cNvSpPr/>
          <p:nvPr/>
        </p:nvSpPr>
        <p:spPr>
          <a:xfrm>
            <a:off x="7524328" y="3861048"/>
            <a:ext cx="1079500" cy="79216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8" name="27 CuadroTexto"/>
          <p:cNvSpPr txBox="1"/>
          <p:nvPr/>
        </p:nvSpPr>
        <p:spPr>
          <a:xfrm>
            <a:off x="7601148" y="4005064"/>
            <a:ext cx="1003300" cy="52387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2800" b="1" dirty="0">
                <a:solidFill>
                  <a:srgbClr val="FFFF00"/>
                </a:solidFill>
              </a:rPr>
              <a:t>74 %</a:t>
            </a:r>
          </a:p>
        </p:txBody>
      </p:sp>
      <p:cxnSp>
        <p:nvCxnSpPr>
          <p:cNvPr id="29" name="28 Conector recto de flecha"/>
          <p:cNvCxnSpPr/>
          <p:nvPr/>
        </p:nvCxnSpPr>
        <p:spPr>
          <a:xfrm>
            <a:off x="8028730" y="4724425"/>
            <a:ext cx="0" cy="540000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163" y="3284984"/>
            <a:ext cx="3600325" cy="302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31 Elipse"/>
          <p:cNvSpPr/>
          <p:nvPr/>
        </p:nvSpPr>
        <p:spPr>
          <a:xfrm>
            <a:off x="7670613" y="4248142"/>
            <a:ext cx="1077852" cy="96575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9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1" grpId="0" animBg="1"/>
      <p:bldP spid="32" grpId="0" animBg="1"/>
      <p:bldP spid="32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6291" y="620688"/>
            <a:ext cx="4362213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2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549275"/>
            <a:ext cx="4752652" cy="57291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5" name="14 Elipse"/>
          <p:cNvSpPr/>
          <p:nvPr/>
        </p:nvSpPr>
        <p:spPr>
          <a:xfrm>
            <a:off x="2195859" y="2304000"/>
            <a:ext cx="576262" cy="3603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0" name="19 Elipse"/>
          <p:cNvSpPr/>
          <p:nvPr/>
        </p:nvSpPr>
        <p:spPr>
          <a:xfrm>
            <a:off x="2195859" y="2808000"/>
            <a:ext cx="576262" cy="3587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5" name="24 Elipse"/>
          <p:cNvSpPr/>
          <p:nvPr/>
        </p:nvSpPr>
        <p:spPr>
          <a:xfrm>
            <a:off x="3564011" y="2348558"/>
            <a:ext cx="576263" cy="3603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7" name="26 Elipse"/>
          <p:cNvSpPr/>
          <p:nvPr/>
        </p:nvSpPr>
        <p:spPr>
          <a:xfrm>
            <a:off x="3564011" y="4365104"/>
            <a:ext cx="576263" cy="3603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3212976"/>
            <a:ext cx="3600325" cy="302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17 Elipse"/>
          <p:cNvSpPr/>
          <p:nvPr/>
        </p:nvSpPr>
        <p:spPr>
          <a:xfrm>
            <a:off x="7526522" y="4176134"/>
            <a:ext cx="1077852" cy="96575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9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25" grpId="0" animBg="1"/>
      <p:bldP spid="27" grpId="0" animBg="1"/>
      <p:bldP spid="18" grpId="0" animBg="1"/>
      <p:bldP spid="1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813" y="1393825"/>
            <a:ext cx="6119812" cy="5130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9 Rectángulo"/>
          <p:cNvSpPr/>
          <p:nvPr/>
        </p:nvSpPr>
        <p:spPr>
          <a:xfrm>
            <a:off x="4067175" y="3902075"/>
            <a:ext cx="3168650" cy="2270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" name="3 Elipse"/>
          <p:cNvSpPr/>
          <p:nvPr/>
        </p:nvSpPr>
        <p:spPr>
          <a:xfrm>
            <a:off x="2916238" y="3429000"/>
            <a:ext cx="1079500" cy="863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4 CuadroTexto"/>
          <p:cNvSpPr txBox="1">
            <a:spLocks noChangeArrowheads="1"/>
          </p:cNvSpPr>
          <p:nvPr/>
        </p:nvSpPr>
        <p:spPr bwMode="auto">
          <a:xfrm>
            <a:off x="149225" y="1116013"/>
            <a:ext cx="3054350" cy="368300"/>
          </a:xfrm>
          <a:prstGeom prst="rect">
            <a:avLst/>
          </a:prstGeom>
          <a:solidFill>
            <a:srgbClr val="0000CC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b="1">
                <a:solidFill>
                  <a:srgbClr val="FFFF00"/>
                </a:solidFill>
                <a:latin typeface="Calibri" pitchFamily="34" charset="0"/>
              </a:rPr>
              <a:t>Control de la PRESCRIPCIÓN</a:t>
            </a:r>
          </a:p>
        </p:txBody>
      </p:sp>
      <p:sp>
        <p:nvSpPr>
          <p:cNvPr id="6" name="5 Forma libre"/>
          <p:cNvSpPr/>
          <p:nvPr/>
        </p:nvSpPr>
        <p:spPr>
          <a:xfrm>
            <a:off x="152400" y="1195388"/>
            <a:ext cx="2762250" cy="2673350"/>
          </a:xfrm>
          <a:custGeom>
            <a:avLst/>
            <a:gdLst>
              <a:gd name="connsiteX0" fmla="*/ 2762250 w 2762250"/>
              <a:gd name="connsiteY0" fmla="*/ 2114550 h 2114550"/>
              <a:gd name="connsiteX1" fmla="*/ 0 w 2762250"/>
              <a:gd name="connsiteY1" fmla="*/ 2105025 h 2114550"/>
              <a:gd name="connsiteX2" fmla="*/ 0 w 2762250"/>
              <a:gd name="connsiteY2" fmla="*/ 0 h 2114550"/>
              <a:gd name="connsiteX3" fmla="*/ 0 w 2762250"/>
              <a:gd name="connsiteY3" fmla="*/ 0 h 2114550"/>
              <a:gd name="connsiteX4" fmla="*/ 0 w 2762250"/>
              <a:gd name="connsiteY4" fmla="*/ 0 h 2114550"/>
              <a:gd name="connsiteX5" fmla="*/ 0 w 2762250"/>
              <a:gd name="connsiteY5" fmla="*/ 0 h 211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62250" h="2114550">
                <a:moveTo>
                  <a:pt x="2762250" y="2114550"/>
                </a:moveTo>
                <a:lnTo>
                  <a:pt x="0" y="2105025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7" name="6 CuadroTexto"/>
          <p:cNvSpPr txBox="1">
            <a:spLocks noChangeArrowheads="1"/>
          </p:cNvSpPr>
          <p:nvPr/>
        </p:nvSpPr>
        <p:spPr bwMode="auto">
          <a:xfrm>
            <a:off x="182563" y="1571625"/>
            <a:ext cx="3021012" cy="12001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es-ES" b="1">
                <a:solidFill>
                  <a:schemeClr val="bg1"/>
                </a:solidFill>
                <a:latin typeface="Calibri" pitchFamily="34" charset="0"/>
              </a:rPr>
              <a:t>Genéricos</a:t>
            </a:r>
          </a:p>
          <a:p>
            <a:pPr>
              <a:buFontTx/>
              <a:buChar char="-"/>
            </a:pPr>
            <a:r>
              <a:rPr lang="es-ES" b="1">
                <a:solidFill>
                  <a:schemeClr val="bg1"/>
                </a:solidFill>
                <a:latin typeface="Calibri" pitchFamily="34" charset="0"/>
              </a:rPr>
              <a:t>Principio activo</a:t>
            </a:r>
          </a:p>
          <a:p>
            <a:pPr>
              <a:buFontTx/>
              <a:buChar char="-"/>
            </a:pPr>
            <a:r>
              <a:rPr lang="es-ES" b="1">
                <a:solidFill>
                  <a:schemeClr val="bg1"/>
                </a:solidFill>
                <a:latin typeface="Calibri" pitchFamily="34" charset="0"/>
              </a:rPr>
              <a:t>Uso relativo (omeprazol/IBP)</a:t>
            </a:r>
          </a:p>
          <a:p>
            <a:pPr>
              <a:buFontTx/>
              <a:buChar char="-"/>
            </a:pPr>
            <a:r>
              <a:rPr lang="es-ES" b="1">
                <a:solidFill>
                  <a:schemeClr val="bg1"/>
                </a:solidFill>
                <a:latin typeface="Calibri" pitchFamily="34" charset="0"/>
              </a:rPr>
              <a:t>etc…</a:t>
            </a: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7788" y="4940300"/>
            <a:ext cx="158432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CuadroTexto"/>
          <p:cNvSpPr txBox="1">
            <a:spLocks noChangeArrowheads="1"/>
          </p:cNvSpPr>
          <p:nvPr/>
        </p:nvSpPr>
        <p:spPr bwMode="auto">
          <a:xfrm>
            <a:off x="179388" y="2843213"/>
            <a:ext cx="3024187" cy="36988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es-ES" b="1">
                <a:solidFill>
                  <a:schemeClr val="bg1"/>
                </a:solidFill>
                <a:latin typeface="Calibri" pitchFamily="34" charset="0"/>
              </a:rPr>
              <a:t>Algoritmos Corporativos</a:t>
            </a:r>
          </a:p>
        </p:txBody>
      </p:sp>
      <p:sp>
        <p:nvSpPr>
          <p:cNvPr id="12" name="11 CuadroTexto"/>
          <p:cNvSpPr txBox="1">
            <a:spLocks noChangeArrowheads="1"/>
          </p:cNvSpPr>
          <p:nvPr/>
        </p:nvSpPr>
        <p:spPr bwMode="auto">
          <a:xfrm>
            <a:off x="6156325" y="1125538"/>
            <a:ext cx="2627313" cy="368300"/>
          </a:xfrm>
          <a:prstGeom prst="rect">
            <a:avLst/>
          </a:prstGeom>
          <a:solidFill>
            <a:srgbClr val="0000CC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b="1">
                <a:solidFill>
                  <a:srgbClr val="FFFF00"/>
                </a:solidFill>
                <a:latin typeface="Calibri" pitchFamily="34" charset="0"/>
              </a:rPr>
              <a:t>Control de la INDICACIÓN</a:t>
            </a:r>
          </a:p>
        </p:txBody>
      </p:sp>
      <p:sp>
        <p:nvSpPr>
          <p:cNvPr id="13" name="12 Forma libre"/>
          <p:cNvSpPr/>
          <p:nvPr/>
        </p:nvSpPr>
        <p:spPr>
          <a:xfrm flipH="1">
            <a:off x="7307263" y="1195388"/>
            <a:ext cx="1476375" cy="2736850"/>
          </a:xfrm>
          <a:custGeom>
            <a:avLst/>
            <a:gdLst>
              <a:gd name="connsiteX0" fmla="*/ 2762250 w 2762250"/>
              <a:gd name="connsiteY0" fmla="*/ 2114550 h 2114550"/>
              <a:gd name="connsiteX1" fmla="*/ 0 w 2762250"/>
              <a:gd name="connsiteY1" fmla="*/ 2105025 h 2114550"/>
              <a:gd name="connsiteX2" fmla="*/ 0 w 2762250"/>
              <a:gd name="connsiteY2" fmla="*/ 0 h 2114550"/>
              <a:gd name="connsiteX3" fmla="*/ 0 w 2762250"/>
              <a:gd name="connsiteY3" fmla="*/ 0 h 2114550"/>
              <a:gd name="connsiteX4" fmla="*/ 0 w 2762250"/>
              <a:gd name="connsiteY4" fmla="*/ 0 h 2114550"/>
              <a:gd name="connsiteX5" fmla="*/ 0 w 2762250"/>
              <a:gd name="connsiteY5" fmla="*/ 0 h 211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62250" h="2114550">
                <a:moveTo>
                  <a:pt x="2762250" y="2114550"/>
                </a:moveTo>
                <a:lnTo>
                  <a:pt x="0" y="2105025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4" name="13 Rectángulo"/>
          <p:cNvSpPr/>
          <p:nvPr/>
        </p:nvSpPr>
        <p:spPr>
          <a:xfrm>
            <a:off x="5508625" y="3573463"/>
            <a:ext cx="1800225" cy="7191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5" name="14 CuadroTexto"/>
          <p:cNvSpPr txBox="1">
            <a:spLocks noChangeArrowheads="1"/>
          </p:cNvSpPr>
          <p:nvPr/>
        </p:nvSpPr>
        <p:spPr bwMode="auto">
          <a:xfrm>
            <a:off x="6156325" y="1557338"/>
            <a:ext cx="2592388" cy="3683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b="1" dirty="0" smtClean="0">
                <a:solidFill>
                  <a:schemeClr val="bg1"/>
                </a:solidFill>
                <a:latin typeface="Calibri" pitchFamily="34" charset="0"/>
              </a:rPr>
              <a:t>Visado </a:t>
            </a:r>
            <a:r>
              <a:rPr lang="es-ES" b="1" dirty="0">
                <a:solidFill>
                  <a:schemeClr val="bg1"/>
                </a:solidFill>
                <a:latin typeface="Calibri" pitchFamily="34" charset="0"/>
              </a:rPr>
              <a:t>inspección-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144463" y="333375"/>
            <a:ext cx="8964612" cy="738188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Control de la calidad de la prescripción</a:t>
            </a: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063" y="3648075"/>
            <a:ext cx="1692275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  <p:bldP spid="5" grpId="0" animBg="1"/>
      <p:bldP spid="7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738" y="633413"/>
            <a:ext cx="8010525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Elipse"/>
          <p:cNvSpPr/>
          <p:nvPr/>
        </p:nvSpPr>
        <p:spPr>
          <a:xfrm>
            <a:off x="7019925" y="1989138"/>
            <a:ext cx="144463" cy="144462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cxnSp>
        <p:nvCxnSpPr>
          <p:cNvPr id="4" name="3 Conector recto de flecha"/>
          <p:cNvCxnSpPr/>
          <p:nvPr/>
        </p:nvCxnSpPr>
        <p:spPr>
          <a:xfrm flipH="1">
            <a:off x="4716463" y="2060575"/>
            <a:ext cx="2376487" cy="0"/>
          </a:xfrm>
          <a:prstGeom prst="straightConnector1">
            <a:avLst/>
          </a:prstGeom>
          <a:ln w="571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87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8575" y="1412875"/>
            <a:ext cx="6683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80" name="9 CuadroTexto"/>
          <p:cNvSpPr txBox="1">
            <a:spLocks noChangeArrowheads="1"/>
          </p:cNvSpPr>
          <p:nvPr/>
        </p:nvSpPr>
        <p:spPr bwMode="auto">
          <a:xfrm>
            <a:off x="1908175" y="765175"/>
            <a:ext cx="6408738" cy="5540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2900" b="1"/>
              <a:t>Gasto Sysadoas Osasunbidea-SNS</a:t>
            </a:r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1628800"/>
            <a:ext cx="2664296" cy="908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548283"/>
            <a:ext cx="8712200" cy="576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548283"/>
            <a:ext cx="540067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"/>
          <p:cNvSpPr/>
          <p:nvPr/>
        </p:nvSpPr>
        <p:spPr>
          <a:xfrm>
            <a:off x="5795963" y="1053108"/>
            <a:ext cx="1296987" cy="358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CuadroTexto"/>
          <p:cNvSpPr txBox="1"/>
          <p:nvPr/>
        </p:nvSpPr>
        <p:spPr>
          <a:xfrm>
            <a:off x="4860032" y="620713"/>
            <a:ext cx="4211960" cy="2592387"/>
          </a:xfrm>
          <a:prstGeom prst="rect">
            <a:avLst/>
          </a:prstGeom>
          <a:solidFill>
            <a:srgbClr val="FFFF0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anchor="ctr"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/>
              <a:t>El 20 % de los pacientes tratados con estatinas en CS. </a:t>
            </a:r>
            <a:r>
              <a:rPr lang="es-ES" sz="2000" b="1" dirty="0" err="1"/>
              <a:t>Rochapea</a:t>
            </a:r>
            <a:r>
              <a:rPr lang="es-ES" sz="2000" b="1" dirty="0"/>
              <a:t> no </a:t>
            </a:r>
            <a:r>
              <a:rPr lang="es-ES" sz="2000" b="1" dirty="0" smtClean="0"/>
              <a:t>tiene: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800" b="1" dirty="0" smtClean="0"/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2000" b="1" dirty="0" smtClean="0"/>
              <a:t>Cardiopatía </a:t>
            </a:r>
            <a:r>
              <a:rPr lang="es-ES" sz="2000" b="1" dirty="0"/>
              <a:t>isquémica</a:t>
            </a:r>
            <a:r>
              <a:rPr lang="es-ES" sz="2000" b="1" dirty="0" smtClean="0"/>
              <a:t>,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2000" b="1" dirty="0" smtClean="0"/>
              <a:t>Enfermedad </a:t>
            </a:r>
            <a:r>
              <a:rPr lang="es-ES" sz="2000" b="1" dirty="0" err="1"/>
              <a:t>cerebrovascular</a:t>
            </a:r>
            <a:r>
              <a:rPr lang="es-ES" sz="2000" b="1" dirty="0"/>
              <a:t>, </a:t>
            </a:r>
            <a:endParaRPr lang="es-ES" sz="2000" b="1" dirty="0" smtClean="0"/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2000" b="1" dirty="0" smtClean="0"/>
              <a:t>Enfermedad arterial </a:t>
            </a:r>
            <a:r>
              <a:rPr lang="es-ES" sz="2000" b="1" dirty="0"/>
              <a:t>periférica, </a:t>
            </a:r>
            <a:endParaRPr lang="es-ES" sz="2000" b="1" dirty="0" smtClean="0"/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2000" b="1" dirty="0" smtClean="0">
                <a:solidFill>
                  <a:sysClr val="windowText" lastClr="000000"/>
                </a:solidFill>
              </a:rPr>
              <a:t>Hipertensión </a:t>
            </a:r>
            <a:r>
              <a:rPr lang="es-ES" sz="2000" b="1" dirty="0">
                <a:solidFill>
                  <a:sysClr val="windowText" lastClr="000000"/>
                </a:solidFill>
              </a:rPr>
              <a:t>arterial </a:t>
            </a:r>
            <a:r>
              <a:rPr lang="es-ES" sz="2000" b="1" dirty="0"/>
              <a:t>o </a:t>
            </a:r>
            <a:endParaRPr lang="es-ES" sz="2000" b="1" dirty="0" smtClean="0"/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2000" b="1" dirty="0" smtClean="0"/>
              <a:t>Diabetes </a:t>
            </a:r>
            <a:r>
              <a:rPr lang="es-ES" sz="2000" b="1" dirty="0" err="1"/>
              <a:t>mellitus</a:t>
            </a:r>
            <a:r>
              <a:rPr lang="es-ES" sz="2000" b="1" dirty="0"/>
              <a:t>.</a:t>
            </a:r>
          </a:p>
        </p:txBody>
      </p:sp>
      <p:pic>
        <p:nvPicPr>
          <p:cNvPr id="8601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620713"/>
            <a:ext cx="4608512" cy="578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Elipse"/>
          <p:cNvSpPr/>
          <p:nvPr/>
        </p:nvSpPr>
        <p:spPr>
          <a:xfrm>
            <a:off x="3203575" y="2492375"/>
            <a:ext cx="647700" cy="431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7" name="6 Elipse"/>
          <p:cNvSpPr/>
          <p:nvPr/>
        </p:nvSpPr>
        <p:spPr>
          <a:xfrm>
            <a:off x="3203575" y="5516563"/>
            <a:ext cx="647700" cy="43338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163" y="3789363"/>
            <a:ext cx="3054350" cy="257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Elipse"/>
          <p:cNvSpPr/>
          <p:nvPr/>
        </p:nvSpPr>
        <p:spPr>
          <a:xfrm>
            <a:off x="7308850" y="4581525"/>
            <a:ext cx="914400" cy="9144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0" name="9 Rectángulo"/>
          <p:cNvSpPr/>
          <p:nvPr/>
        </p:nvSpPr>
        <p:spPr>
          <a:xfrm>
            <a:off x="4860032" y="620713"/>
            <a:ext cx="4212000" cy="259238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cxnSp>
        <p:nvCxnSpPr>
          <p:cNvPr id="14" name="13 Conector recto"/>
          <p:cNvCxnSpPr/>
          <p:nvPr/>
        </p:nvCxnSpPr>
        <p:spPr>
          <a:xfrm>
            <a:off x="7740650" y="3213100"/>
            <a:ext cx="0" cy="1368425"/>
          </a:xfrm>
          <a:prstGeom prst="line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CuadroTexto"/>
          <p:cNvSpPr txBox="1">
            <a:spLocks noChangeArrowheads="1"/>
          </p:cNvSpPr>
          <p:nvPr/>
        </p:nvSpPr>
        <p:spPr bwMode="auto">
          <a:xfrm>
            <a:off x="6516688" y="3348038"/>
            <a:ext cx="2403475" cy="3683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b="1" dirty="0"/>
              <a:t>Prevención primaria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3212976"/>
            <a:ext cx="4160555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Elipse"/>
          <p:cNvSpPr/>
          <p:nvPr/>
        </p:nvSpPr>
        <p:spPr>
          <a:xfrm>
            <a:off x="4067944" y="5445225"/>
            <a:ext cx="1224136" cy="86409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07525" name="Picture 5" descr="Imagen relaciona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443" y="260648"/>
            <a:ext cx="8695303" cy="2880320"/>
          </a:xfrm>
          <a:prstGeom prst="rect">
            <a:avLst/>
          </a:prstGeom>
          <a:noFill/>
        </p:spPr>
      </p:pic>
      <p:sp>
        <p:nvSpPr>
          <p:cNvPr id="11" name="10 CuadroTexto"/>
          <p:cNvSpPr txBox="1"/>
          <p:nvPr/>
        </p:nvSpPr>
        <p:spPr>
          <a:xfrm>
            <a:off x="864000" y="1694418"/>
            <a:ext cx="7560840" cy="138499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La infra-prescripción inadecuada también existe</a:t>
            </a:r>
            <a:endParaRPr lang="es-ES" sz="4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9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333375"/>
            <a:ext cx="5403850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2 CuadroTexto"/>
          <p:cNvSpPr txBox="1"/>
          <p:nvPr/>
        </p:nvSpPr>
        <p:spPr>
          <a:xfrm>
            <a:off x="5435600" y="534988"/>
            <a:ext cx="3600450" cy="2016125"/>
          </a:xfrm>
          <a:prstGeom prst="rect">
            <a:avLst/>
          </a:prstGeom>
          <a:solidFill>
            <a:srgbClr val="FFFF0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anchor="ctr"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700" b="1" dirty="0"/>
              <a:t>El </a:t>
            </a:r>
            <a:r>
              <a:rPr lang="es-ES" sz="2700" b="1" dirty="0" smtClean="0"/>
              <a:t>30 % </a:t>
            </a:r>
            <a:r>
              <a:rPr lang="es-ES" sz="2700" b="1" dirty="0"/>
              <a:t>de los </a:t>
            </a:r>
            <a:r>
              <a:rPr lang="es-ES" sz="2700" b="1" dirty="0" smtClean="0"/>
              <a:t>pacientes diagnosticados de cardiopatía isquémica  no recibe estatinas</a:t>
            </a:r>
            <a:endParaRPr lang="es-ES" sz="2700" b="1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6000" y="3068960"/>
            <a:ext cx="3594083" cy="3024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Elipse"/>
          <p:cNvSpPr/>
          <p:nvPr/>
        </p:nvSpPr>
        <p:spPr>
          <a:xfrm>
            <a:off x="6804248" y="4890864"/>
            <a:ext cx="985615" cy="9144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7" name="6 Elipse"/>
          <p:cNvSpPr/>
          <p:nvPr/>
        </p:nvSpPr>
        <p:spPr>
          <a:xfrm>
            <a:off x="2631058" y="3990975"/>
            <a:ext cx="647700" cy="431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8" name="7 Elipse"/>
          <p:cNvSpPr/>
          <p:nvPr/>
        </p:nvSpPr>
        <p:spPr>
          <a:xfrm>
            <a:off x="2631058" y="4927600"/>
            <a:ext cx="647700" cy="43338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9" name="8 Elipse"/>
          <p:cNvSpPr/>
          <p:nvPr/>
        </p:nvSpPr>
        <p:spPr>
          <a:xfrm>
            <a:off x="4143946" y="3990975"/>
            <a:ext cx="647700" cy="431800"/>
          </a:xfrm>
          <a:prstGeom prst="ellipse">
            <a:avLst/>
          </a:prstGeom>
          <a:noFill/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0" name="9 Elipse"/>
          <p:cNvSpPr/>
          <p:nvPr/>
        </p:nvSpPr>
        <p:spPr>
          <a:xfrm>
            <a:off x="4143946" y="4926013"/>
            <a:ext cx="647700" cy="433387"/>
          </a:xfrm>
          <a:prstGeom prst="ellipse">
            <a:avLst/>
          </a:prstGeom>
          <a:noFill/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5435600" y="534988"/>
            <a:ext cx="3600450" cy="201612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600" dirty="0"/>
          </a:p>
        </p:txBody>
      </p:sp>
      <p:cxnSp>
        <p:nvCxnSpPr>
          <p:cNvPr id="12" name="11 Conector recto"/>
          <p:cNvCxnSpPr/>
          <p:nvPr/>
        </p:nvCxnSpPr>
        <p:spPr>
          <a:xfrm>
            <a:off x="7164388" y="2578100"/>
            <a:ext cx="0" cy="2266950"/>
          </a:xfrm>
          <a:prstGeom prst="line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333375"/>
            <a:ext cx="5449887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2 CuadroTexto"/>
          <p:cNvSpPr txBox="1"/>
          <p:nvPr/>
        </p:nvSpPr>
        <p:spPr>
          <a:xfrm>
            <a:off x="5507038" y="549275"/>
            <a:ext cx="3457575" cy="1943100"/>
          </a:xfrm>
          <a:prstGeom prst="rect">
            <a:avLst/>
          </a:prstGeom>
          <a:solidFill>
            <a:srgbClr val="FFFF0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anchor="ctr"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500" b="1" dirty="0" smtClean="0"/>
              <a:t>La cuarta parte de </a:t>
            </a:r>
            <a:r>
              <a:rPr lang="es-ES" sz="2500" b="1" dirty="0"/>
              <a:t>los </a:t>
            </a:r>
            <a:r>
              <a:rPr lang="es-ES" sz="2500" b="1" dirty="0" smtClean="0"/>
              <a:t>pacientes con el diagnóstico de fibrilación auricular no reciben ACO ni AAS</a:t>
            </a:r>
            <a:endParaRPr lang="es-ES" sz="2500" b="1" dirty="0"/>
          </a:p>
        </p:txBody>
      </p:sp>
      <p:sp>
        <p:nvSpPr>
          <p:cNvPr id="7" name="6 Rectángulo"/>
          <p:cNvSpPr/>
          <p:nvPr/>
        </p:nvSpPr>
        <p:spPr>
          <a:xfrm>
            <a:off x="5507038" y="549275"/>
            <a:ext cx="3457575" cy="19431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600" dirty="0"/>
          </a:p>
        </p:txBody>
      </p:sp>
      <p:sp>
        <p:nvSpPr>
          <p:cNvPr id="9" name="8 Elipse"/>
          <p:cNvSpPr/>
          <p:nvPr/>
        </p:nvSpPr>
        <p:spPr>
          <a:xfrm>
            <a:off x="3493071" y="4149725"/>
            <a:ext cx="647700" cy="431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0" name="9 Elipse"/>
          <p:cNvSpPr/>
          <p:nvPr/>
        </p:nvSpPr>
        <p:spPr>
          <a:xfrm>
            <a:off x="3493071" y="2349500"/>
            <a:ext cx="647700" cy="43338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6000" y="3068960"/>
            <a:ext cx="3594083" cy="3024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3 Elipse"/>
          <p:cNvSpPr/>
          <p:nvPr/>
        </p:nvSpPr>
        <p:spPr>
          <a:xfrm>
            <a:off x="6804248" y="4890864"/>
            <a:ext cx="985615" cy="9144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cxnSp>
        <p:nvCxnSpPr>
          <p:cNvPr id="15" name="14 Conector recto"/>
          <p:cNvCxnSpPr/>
          <p:nvPr/>
        </p:nvCxnSpPr>
        <p:spPr>
          <a:xfrm>
            <a:off x="7164000" y="2520000"/>
            <a:ext cx="0" cy="2304000"/>
          </a:xfrm>
          <a:prstGeom prst="line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628800"/>
            <a:ext cx="5883027" cy="485216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6" name="5 Conector recto de flecha"/>
          <p:cNvCxnSpPr>
            <a:stCxn id="4" idx="3"/>
          </p:cNvCxnSpPr>
          <p:nvPr/>
        </p:nvCxnSpPr>
        <p:spPr>
          <a:xfrm flipH="1">
            <a:off x="5364088" y="4628427"/>
            <a:ext cx="388333" cy="52876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Elipse"/>
          <p:cNvSpPr/>
          <p:nvPr/>
        </p:nvSpPr>
        <p:spPr>
          <a:xfrm>
            <a:off x="3636136" y="5085184"/>
            <a:ext cx="2160000" cy="1152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5400" b="1" dirty="0">
              <a:solidFill>
                <a:srgbClr val="FF00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5400" b="1" dirty="0">
              <a:solidFill>
                <a:srgbClr val="FF0000"/>
              </a:solidFill>
            </a:endParaRPr>
          </a:p>
        </p:txBody>
      </p:sp>
      <p:sp>
        <p:nvSpPr>
          <p:cNvPr id="59399" name="9 CuadroTexto"/>
          <p:cNvSpPr txBox="1">
            <a:spLocks noChangeArrowheads="1"/>
          </p:cNvSpPr>
          <p:nvPr/>
        </p:nvSpPr>
        <p:spPr bwMode="auto">
          <a:xfrm>
            <a:off x="71438" y="188640"/>
            <a:ext cx="8964612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Controlar la indicación quizá no </a:t>
            </a:r>
            <a:r>
              <a:rPr lang="es-E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“              </a:t>
            </a:r>
            <a:r>
              <a:rPr lang="es-E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s-E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”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pero mejora la                     del </a:t>
            </a:r>
            <a:r>
              <a:rPr lang="es-E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gasto</a:t>
            </a:r>
          </a:p>
        </p:txBody>
      </p:sp>
      <p:pic>
        <p:nvPicPr>
          <p:cNvPr id="7" name="Picture 4" descr="http://netanimations.net/Moving-picture-100-dollar-bill-money-to-burn-animated-gif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3192" y="4171033"/>
            <a:ext cx="691056" cy="626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Elipse"/>
          <p:cNvSpPr/>
          <p:nvPr/>
        </p:nvSpPr>
        <p:spPr>
          <a:xfrm>
            <a:off x="5436096" y="3645024"/>
            <a:ext cx="2160000" cy="115212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5400" b="1" dirty="0">
              <a:solidFill>
                <a:srgbClr val="FF0000"/>
              </a:solidFill>
            </a:endParaRPr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424526">
            <a:off x="4361525" y="5830746"/>
            <a:ext cx="540000" cy="265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9 CuadroTexto"/>
          <p:cNvSpPr txBox="1">
            <a:spLocks noChangeArrowheads="1"/>
          </p:cNvSpPr>
          <p:nvPr/>
        </p:nvSpPr>
        <p:spPr bwMode="auto">
          <a:xfrm>
            <a:off x="6804248" y="188640"/>
            <a:ext cx="15843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ahorre </a:t>
            </a:r>
            <a:r>
              <a:rPr lang="es-E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endParaRPr lang="es-E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4" name="9 CuadroTexto"/>
          <p:cNvSpPr txBox="1">
            <a:spLocks noChangeArrowheads="1"/>
          </p:cNvSpPr>
          <p:nvPr/>
        </p:nvSpPr>
        <p:spPr bwMode="auto">
          <a:xfrm>
            <a:off x="3923928" y="756000"/>
            <a:ext cx="23043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eficiencia</a:t>
            </a:r>
            <a:endParaRPr lang="es-E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64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  <p:bldP spid="13" grpId="0"/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549275"/>
            <a:ext cx="4608513" cy="6088063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6963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613" y="908050"/>
            <a:ext cx="6769100" cy="531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Flecha abajo"/>
          <p:cNvSpPr/>
          <p:nvPr/>
        </p:nvSpPr>
        <p:spPr>
          <a:xfrm>
            <a:off x="5819775" y="2420938"/>
            <a:ext cx="265113" cy="18288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4 CuadroTexto"/>
          <p:cNvSpPr txBox="1">
            <a:spLocks noChangeArrowheads="1"/>
          </p:cNvSpPr>
          <p:nvPr/>
        </p:nvSpPr>
        <p:spPr bwMode="auto">
          <a:xfrm>
            <a:off x="5602288" y="3028950"/>
            <a:ext cx="698500" cy="4000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</a:rPr>
              <a:t>70%</a:t>
            </a:r>
          </a:p>
        </p:txBody>
      </p:sp>
      <p:sp>
        <p:nvSpPr>
          <p:cNvPr id="6" name="5 Flecha abajo"/>
          <p:cNvSpPr/>
          <p:nvPr/>
        </p:nvSpPr>
        <p:spPr>
          <a:xfrm>
            <a:off x="3131840" y="3356993"/>
            <a:ext cx="216024" cy="86409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7" name="6 CuadroTexto"/>
          <p:cNvSpPr txBox="1">
            <a:spLocks noChangeArrowheads="1"/>
          </p:cNvSpPr>
          <p:nvPr/>
        </p:nvSpPr>
        <p:spPr bwMode="auto">
          <a:xfrm>
            <a:off x="2627784" y="3573016"/>
            <a:ext cx="1224136" cy="369332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b="1" dirty="0" smtClean="0">
                <a:solidFill>
                  <a:schemeClr val="bg1"/>
                </a:solidFill>
              </a:rPr>
              <a:t>30 - 40%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2987824" y="2060848"/>
            <a:ext cx="2664296" cy="369332"/>
          </a:xfrm>
          <a:prstGeom prst="rect">
            <a:avLst/>
          </a:prstGeom>
          <a:solidFill>
            <a:srgbClr val="FFFF00"/>
          </a:solidFill>
          <a:ln>
            <a:solidFill>
              <a:srgbClr val="003399"/>
            </a:solidFill>
          </a:ln>
        </p:spPr>
        <p:txBody>
          <a:bodyPr wrap="square" rtlCol="0">
            <a:spAutoFit/>
          </a:bodyPr>
          <a:lstStyle/>
          <a:p>
            <a:r>
              <a:rPr lang="es-ES" b="1" dirty="0" err="1" smtClean="0"/>
              <a:t>Antiulcerosos</a:t>
            </a:r>
            <a:r>
              <a:rPr lang="es-ES" b="1" dirty="0" smtClean="0"/>
              <a:t> (A02B)</a:t>
            </a:r>
            <a:endParaRPr lang="es-ES" b="1" dirty="0"/>
          </a:p>
        </p:txBody>
      </p:sp>
      <p:cxnSp>
        <p:nvCxnSpPr>
          <p:cNvPr id="17" name="16 Conector recto de flecha"/>
          <p:cNvCxnSpPr>
            <a:stCxn id="15" idx="2"/>
          </p:cNvCxnSpPr>
          <p:nvPr/>
        </p:nvCxnSpPr>
        <p:spPr>
          <a:xfrm>
            <a:off x="4319972" y="2430180"/>
            <a:ext cx="108012" cy="710788"/>
          </a:xfrm>
          <a:prstGeom prst="straightConnector1">
            <a:avLst/>
          </a:prstGeom>
          <a:ln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377825"/>
            <a:ext cx="8135937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1" name="9 Rectángulo"/>
          <p:cNvSpPr>
            <a:spLocks noChangeArrowheads="1"/>
          </p:cNvSpPr>
          <p:nvPr/>
        </p:nvSpPr>
        <p:spPr bwMode="auto">
          <a:xfrm>
            <a:off x="539750" y="469900"/>
            <a:ext cx="71278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800" b="1">
                <a:latin typeface="Calibri" pitchFamily="34" charset="0"/>
                <a:hlinkClick r:id="rId4"/>
              </a:rPr>
              <a:t>http://apps.elsevier.es/watermark/ctl_servlet?_f=10&amp;pident_articulo=13088585&amp;pident_usuario=0&amp;pcontactid=&amp;pident_revista=65&amp;ty=74&amp;accion=L&amp;origen=elsevier&amp;web=www.elsevier.es&amp;lan=es&amp;fichero=65v206n06a13088585pdf001.pdf</a:t>
            </a:r>
            <a:endParaRPr lang="es-ES" sz="800" b="1">
              <a:latin typeface="Calibri" pitchFamily="34" charset="0"/>
            </a:endParaRPr>
          </a:p>
        </p:txBody>
      </p:sp>
      <p:sp>
        <p:nvSpPr>
          <p:cNvPr id="104453" name="5 Rectángulo"/>
          <p:cNvSpPr>
            <a:spLocks noChangeArrowheads="1"/>
          </p:cNvSpPr>
          <p:nvPr/>
        </p:nvSpPr>
        <p:spPr bwMode="auto">
          <a:xfrm>
            <a:off x="684535" y="4725144"/>
            <a:ext cx="7415857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  <a:defRPr/>
            </a:pPr>
            <a:r>
              <a:rPr lang="es-ES" sz="3200" b="1" dirty="0">
                <a:solidFill>
                  <a:srgbClr val="FFFF00"/>
                </a:solidFill>
                <a:latin typeface="Calibri" pitchFamily="34" charset="0"/>
              </a:rPr>
              <a:t>Prescripción inadecuada </a:t>
            </a:r>
            <a:r>
              <a:rPr lang="es-ES" sz="3600" b="1" dirty="0">
                <a:solidFill>
                  <a:srgbClr val="FFFF00"/>
                </a:solidFill>
                <a:latin typeface="Calibri" pitchFamily="34" charset="0"/>
              </a:rPr>
              <a:t>---------   64%</a:t>
            </a:r>
          </a:p>
          <a:p>
            <a:pPr marL="457200" indent="-457200">
              <a:buFont typeface="Wingdings" pitchFamily="2" charset="2"/>
              <a:buChar char="Ø"/>
              <a:defRPr/>
            </a:pPr>
            <a:r>
              <a:rPr lang="es-ES" sz="3200" b="1" dirty="0">
                <a:solidFill>
                  <a:srgbClr val="FFFF00"/>
                </a:solidFill>
                <a:latin typeface="Calibri" pitchFamily="34" charset="0"/>
              </a:rPr>
              <a:t>Prescripción adecuada </a:t>
            </a:r>
            <a:r>
              <a:rPr lang="es-ES" sz="3600" b="1" dirty="0">
                <a:solidFill>
                  <a:srgbClr val="FFFF00"/>
                </a:solidFill>
                <a:latin typeface="Calibri" pitchFamily="34" charset="0"/>
              </a:rPr>
              <a:t>------------ </a:t>
            </a:r>
            <a:r>
              <a:rPr lang="es-ES" sz="4400" b="1" dirty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es-ES" sz="3600" b="1" dirty="0">
                <a:solidFill>
                  <a:srgbClr val="FFFF00"/>
                </a:solidFill>
                <a:latin typeface="Calibri" pitchFamily="34" charset="0"/>
              </a:rPr>
              <a:t>36</a:t>
            </a:r>
            <a:r>
              <a:rPr lang="es-ES" sz="3600" b="1" dirty="0" smtClean="0">
                <a:solidFill>
                  <a:srgbClr val="FFFF00"/>
                </a:solidFill>
                <a:latin typeface="Calibri" pitchFamily="34" charset="0"/>
              </a:rPr>
              <a:t>%</a:t>
            </a:r>
          </a:p>
          <a:p>
            <a:pPr marL="457200" indent="-457200">
              <a:buFont typeface="Wingdings" pitchFamily="2" charset="2"/>
              <a:buChar char="Ø"/>
              <a:defRPr/>
            </a:pPr>
            <a:r>
              <a:rPr lang="es-ES" sz="3200" b="1" dirty="0" smtClean="0">
                <a:solidFill>
                  <a:srgbClr val="FFFF00"/>
                </a:solidFill>
                <a:latin typeface="Calibri" pitchFamily="34" charset="0"/>
              </a:rPr>
              <a:t>Prescripción adecuada con AINE</a:t>
            </a:r>
            <a:r>
              <a:rPr lang="es-ES" sz="3600" b="1" dirty="0" smtClean="0">
                <a:solidFill>
                  <a:srgbClr val="FFFF00"/>
                </a:solidFill>
                <a:latin typeface="Calibri" pitchFamily="34" charset="0"/>
              </a:rPr>
              <a:t>-  79%</a:t>
            </a:r>
            <a:endParaRPr lang="es-ES" sz="36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8" name="17 CuadroTexto"/>
          <p:cNvSpPr txBox="1">
            <a:spLocks noChangeArrowheads="1"/>
          </p:cNvSpPr>
          <p:nvPr/>
        </p:nvSpPr>
        <p:spPr bwMode="auto">
          <a:xfrm>
            <a:off x="7164388" y="908050"/>
            <a:ext cx="9159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800" b="1" dirty="0">
                <a:solidFill>
                  <a:srgbClr val="FFFF00"/>
                </a:solidFill>
                <a:latin typeface="Calibri" pitchFamily="34" charset="0"/>
              </a:rPr>
              <a:t>2006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975" y="520700"/>
            <a:ext cx="4792663" cy="376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16 Flecha abajo"/>
          <p:cNvSpPr/>
          <p:nvPr/>
        </p:nvSpPr>
        <p:spPr>
          <a:xfrm>
            <a:off x="5076825" y="1600200"/>
            <a:ext cx="287338" cy="122396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6804446" y="4797152"/>
            <a:ext cx="1079500" cy="57626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9" name="8 CuadroTexto"/>
          <p:cNvSpPr txBox="1">
            <a:spLocks noChangeArrowheads="1"/>
          </p:cNvSpPr>
          <p:nvPr/>
        </p:nvSpPr>
        <p:spPr bwMode="auto">
          <a:xfrm>
            <a:off x="4859338" y="1916113"/>
            <a:ext cx="698500" cy="4000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000" b="1">
                <a:solidFill>
                  <a:schemeClr val="bg1"/>
                </a:solidFill>
              </a:rPr>
              <a:t>70%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44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3" grpId="0"/>
      <p:bldP spid="18" grpId="0"/>
      <p:bldP spid="17" grpId="0" animBg="1"/>
      <p:bldP spid="11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549275"/>
            <a:ext cx="7150100" cy="601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1500" y="1341438"/>
            <a:ext cx="2065338" cy="4656137"/>
          </a:xfrm>
          <a:prstGeom prst="rect">
            <a:avLst/>
          </a:prstGeom>
          <a:noFill/>
          <a:ln w="38100">
            <a:solidFill>
              <a:srgbClr val="FF00FF"/>
            </a:solidFill>
            <a:miter lim="800000"/>
            <a:headEnd/>
            <a:tailEnd/>
          </a:ln>
        </p:spPr>
      </p:pic>
      <p:pic>
        <p:nvPicPr>
          <p:cNvPr id="7373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613" y="1341438"/>
            <a:ext cx="1957387" cy="1012825"/>
          </a:xfrm>
          <a:prstGeom prst="rect">
            <a:avLst/>
          </a:prstGeom>
          <a:noFill/>
          <a:ln w="38100">
            <a:solidFill>
              <a:srgbClr val="FF00FF"/>
            </a:solidFill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4427984" y="1412776"/>
            <a:ext cx="1080120" cy="415498"/>
          </a:xfrm>
          <a:prstGeom prst="rect">
            <a:avLst/>
          </a:prstGeom>
          <a:solidFill>
            <a:srgbClr val="FFFF00"/>
          </a:solidFill>
          <a:ln>
            <a:solidFill>
              <a:srgbClr val="00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050" b="1" dirty="0" err="1" smtClean="0"/>
              <a:t>Antiulcerosos</a:t>
            </a:r>
            <a:r>
              <a:rPr lang="es-ES" sz="1050" b="1" dirty="0" smtClean="0"/>
              <a:t> (A02B)</a:t>
            </a:r>
            <a:endParaRPr lang="es-ES" sz="105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4427984" y="3284984"/>
            <a:ext cx="1080120" cy="415498"/>
          </a:xfrm>
          <a:prstGeom prst="rect">
            <a:avLst/>
          </a:prstGeom>
          <a:solidFill>
            <a:srgbClr val="FFFF00"/>
          </a:solidFill>
          <a:ln>
            <a:solidFill>
              <a:srgbClr val="00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050" b="1" dirty="0" smtClean="0"/>
              <a:t>AINES </a:t>
            </a:r>
          </a:p>
          <a:p>
            <a:pPr algn="ctr"/>
            <a:r>
              <a:rPr lang="es-ES" sz="1050" b="1" dirty="0" smtClean="0"/>
              <a:t>(M01A)</a:t>
            </a:r>
            <a:endParaRPr lang="es-ES" sz="105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A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0" y="188640"/>
            <a:ext cx="9144000" cy="1008112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Rectángulo"/>
          <p:cNvSpPr/>
          <p:nvPr/>
        </p:nvSpPr>
        <p:spPr>
          <a:xfrm>
            <a:off x="4067944" y="1268760"/>
            <a:ext cx="4896544" cy="5400600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3 Rectángulo"/>
          <p:cNvSpPr>
            <a:spLocks noChangeArrowheads="1"/>
          </p:cNvSpPr>
          <p:nvPr/>
        </p:nvSpPr>
        <p:spPr bwMode="auto">
          <a:xfrm>
            <a:off x="4139952" y="1355278"/>
            <a:ext cx="4752528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s-E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 través de los servicios regionales de salud, obtienen información de 16 CCAA (no consiguen Asturias).</a:t>
            </a:r>
          </a:p>
          <a:p>
            <a:pPr marL="342900" indent="-342900">
              <a:buFont typeface="Wingdings" pitchFamily="2" charset="2"/>
              <a:buChar char="Ø"/>
            </a:pPr>
            <a:endParaRPr lang="es-E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s-E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Todas las CCAA tienen un sistema de Indicadores de Calidad de </a:t>
            </a:r>
            <a:r>
              <a:rPr lang="es-E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Prescripción (ICP) para medir </a:t>
            </a:r>
            <a:r>
              <a:rPr lang="es-E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 </a:t>
            </a:r>
            <a:r>
              <a:rPr lang="es-E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incentivar.</a:t>
            </a:r>
            <a:endParaRPr lang="es-E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s-E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s-E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Nº </a:t>
            </a:r>
            <a:r>
              <a:rPr lang="es-E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de </a:t>
            </a:r>
            <a:r>
              <a:rPr lang="es-E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ICP </a:t>
            </a:r>
            <a:r>
              <a:rPr lang="es-E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por CCAA varía entre 3 y 22.</a:t>
            </a:r>
          </a:p>
          <a:p>
            <a:pPr marL="342900" indent="-342900">
              <a:buFont typeface="Wingdings" pitchFamily="2" charset="2"/>
              <a:buChar char="Ø"/>
            </a:pPr>
            <a:endParaRPr lang="es-E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s-E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Los indicadores de selección o de uso relativo son los más usados. </a:t>
            </a:r>
          </a:p>
          <a:p>
            <a:pPr marL="342900" indent="-342900">
              <a:buFont typeface="Wingdings" pitchFamily="2" charset="2"/>
              <a:buChar char="Ø"/>
            </a:pPr>
            <a:endParaRPr lang="es-E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s-E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Sólo País Vasco y Cantabria introducen indicadores de adecuación terapéutica. </a:t>
            </a:r>
          </a:p>
          <a:p>
            <a:pPr marL="342900" indent="-342900">
              <a:buFont typeface="Wingdings" pitchFamily="2" charset="2"/>
              <a:buChar char="Ø"/>
            </a:pPr>
            <a:endParaRPr lang="es-E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s-E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La medición se realiza en ENVASES en 9 CCAA y en DDD en las 7 restantes. </a:t>
            </a:r>
          </a:p>
        </p:txBody>
      </p:sp>
      <p:sp>
        <p:nvSpPr>
          <p:cNvPr id="7" name="6 Rectángulo"/>
          <p:cNvSpPr/>
          <p:nvPr/>
        </p:nvSpPr>
        <p:spPr>
          <a:xfrm>
            <a:off x="683568" y="188640"/>
            <a:ext cx="7920880" cy="95410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bg1"/>
                </a:solidFill>
              </a:rPr>
              <a:t>Variabilidad en la medición de la calidad de prescripción por comunidades autónomas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251520" y="6330806"/>
            <a:ext cx="3639600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sz="700" b="1" dirty="0" smtClean="0">
                <a:hlinkClick r:id="rId2"/>
              </a:rPr>
              <a:t>http://www.elsevier.es/es-revista-atencion-primaria-27-articulo-variabilidad-medicion-calidad-prescripcion-por-S0212656709006337</a:t>
            </a:r>
            <a:endParaRPr lang="es-ES" sz="700" b="1" dirty="0"/>
          </a:p>
        </p:txBody>
      </p:sp>
      <p:pic>
        <p:nvPicPr>
          <p:cNvPr id="706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1412777"/>
            <a:ext cx="3637810" cy="48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"/>
          <p:cNvSpPr/>
          <p:nvPr/>
        </p:nvSpPr>
        <p:spPr>
          <a:xfrm>
            <a:off x="395536" y="908720"/>
            <a:ext cx="8424936" cy="5760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Rectángulo"/>
          <p:cNvSpPr/>
          <p:nvPr/>
        </p:nvSpPr>
        <p:spPr>
          <a:xfrm>
            <a:off x="561528" y="2132856"/>
            <a:ext cx="8114679" cy="4536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8421" name="Rectangle 5"/>
          <p:cNvSpPr>
            <a:spLocks noChangeArrowheads="1"/>
          </p:cNvSpPr>
          <p:nvPr/>
        </p:nvSpPr>
        <p:spPr bwMode="auto">
          <a:xfrm>
            <a:off x="935089" y="6453916"/>
            <a:ext cx="723731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sz="800" b="1" dirty="0">
                <a:hlinkClick r:id="rId3"/>
              </a:rPr>
              <a:t>https://www.lif.se/contentassets/a0030c971ca6400e9fbf09a61235263f/international-comparison-of-medicines-usage-quantitative-analysis.pdf</a:t>
            </a:r>
            <a:endParaRPr lang="es-ES" sz="800" b="1" dirty="0"/>
          </a:p>
        </p:txBody>
      </p:sp>
      <p:pic>
        <p:nvPicPr>
          <p:cNvPr id="18842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5121" y="2691286"/>
            <a:ext cx="7078760" cy="3762050"/>
          </a:xfrm>
          <a:prstGeom prst="rect">
            <a:avLst/>
          </a:prstGeom>
          <a:noFill/>
        </p:spPr>
      </p:pic>
      <p:sp>
        <p:nvSpPr>
          <p:cNvPr id="188430" name="Rectangle 14"/>
          <p:cNvSpPr>
            <a:spLocks noChangeArrowheads="1"/>
          </p:cNvSpPr>
          <p:nvPr/>
        </p:nvSpPr>
        <p:spPr bwMode="auto">
          <a:xfrm>
            <a:off x="1058801" y="3321264"/>
            <a:ext cx="1258888" cy="21577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188433" name="Rectangle 17"/>
          <p:cNvSpPr>
            <a:spLocks noChangeArrowheads="1"/>
          </p:cNvSpPr>
          <p:nvPr/>
        </p:nvSpPr>
        <p:spPr bwMode="auto">
          <a:xfrm>
            <a:off x="1057130" y="3535700"/>
            <a:ext cx="3456000" cy="216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8" name="7 CuadroTexto"/>
          <p:cNvSpPr txBox="1"/>
          <p:nvPr/>
        </p:nvSpPr>
        <p:spPr>
          <a:xfrm>
            <a:off x="1043608" y="1445875"/>
            <a:ext cx="2520280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FF0000"/>
                </a:solidFill>
              </a:rPr>
              <a:t>VISADO DE INSPECCIÓN</a:t>
            </a:r>
            <a:endParaRPr lang="es-ES" sz="2400" b="1" dirty="0">
              <a:solidFill>
                <a:srgbClr val="FF0000"/>
              </a:solidFill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980728"/>
            <a:ext cx="2472242" cy="187220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1" name="10 Flecha derecha"/>
          <p:cNvSpPr/>
          <p:nvPr/>
        </p:nvSpPr>
        <p:spPr>
          <a:xfrm>
            <a:off x="3635896" y="1733907"/>
            <a:ext cx="576064" cy="350748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4513513" y="3321016"/>
            <a:ext cx="1258888" cy="215776"/>
          </a:xfrm>
          <a:prstGeom prst="rect">
            <a:avLst/>
          </a:prstGeom>
          <a:noFill/>
          <a:ln w="38100">
            <a:solidFill>
              <a:srgbClr val="00CC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4531537" y="3969088"/>
            <a:ext cx="3456000" cy="216000"/>
          </a:xfrm>
          <a:prstGeom prst="rect">
            <a:avLst/>
          </a:prstGeom>
          <a:noFill/>
          <a:ln w="28575">
            <a:solidFill>
              <a:srgbClr val="00CC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15" name="14 CuadroTexto"/>
          <p:cNvSpPr txBox="1"/>
          <p:nvPr/>
        </p:nvSpPr>
        <p:spPr>
          <a:xfrm>
            <a:off x="395536" y="116632"/>
            <a:ext cx="8352928" cy="73866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El “caso” de los </a:t>
            </a:r>
            <a:r>
              <a:rPr lang="es-ES" sz="4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antidemencia</a:t>
            </a:r>
            <a:endParaRPr lang="es-ES" sz="4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69213" y="1268760"/>
            <a:ext cx="1087163" cy="1321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84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8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8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84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8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8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88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88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88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188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21" grpId="0"/>
      <p:bldP spid="188430" grpId="0" animBg="1"/>
      <p:bldP spid="188433" grpId="0" animBg="1"/>
      <p:bldP spid="11" grpId="0" animBg="1"/>
      <p:bldP spid="12" grpId="0" animBg="1"/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250825" y="620688"/>
            <a:ext cx="8642350" cy="56880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17" name="Picture 2" descr="http://www.nogracias.eu/wp-content/uploads/2018/07/Captura-de-pantalla-2018-07-30-a-las-11.19.4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0175" y="908720"/>
            <a:ext cx="233997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2413" y="908026"/>
            <a:ext cx="863600" cy="87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2988" y="908026"/>
            <a:ext cx="5761037" cy="135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5 Conector recto"/>
          <p:cNvCxnSpPr/>
          <p:nvPr/>
        </p:nvCxnSpPr>
        <p:spPr>
          <a:xfrm>
            <a:off x="250825" y="763563"/>
            <a:ext cx="864235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Conector recto"/>
          <p:cNvCxnSpPr/>
          <p:nvPr/>
        </p:nvCxnSpPr>
        <p:spPr>
          <a:xfrm>
            <a:off x="323850" y="2347888"/>
            <a:ext cx="84963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Rectángulo"/>
          <p:cNvSpPr/>
          <p:nvPr/>
        </p:nvSpPr>
        <p:spPr>
          <a:xfrm>
            <a:off x="250825" y="6021363"/>
            <a:ext cx="8424863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900" b="1" dirty="0">
                <a:latin typeface="+mn-lt"/>
                <a:cs typeface="+mn-cs"/>
                <a:hlinkClick r:id="rId6"/>
              </a:rPr>
              <a:t>http://www.nogracias.eu/2018/07/30/farmacos-alzheimer-sin-evidencias-cientificas-robustas-no-gracias-basta-falsas-esperanzas-erroneas-prioridades/</a:t>
            </a:r>
            <a:endParaRPr lang="es-ES" sz="900" b="1" dirty="0">
              <a:latin typeface="+mn-lt"/>
              <a:cs typeface="+mn-cs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067944" y="1988840"/>
            <a:ext cx="1114425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itchFamily="49" charset="0"/>
                <a:cs typeface="Courier New" pitchFamily="49" charset="0"/>
              </a:rPr>
              <a:t>Abel Novoa</a:t>
            </a:r>
          </a:p>
        </p:txBody>
      </p:sp>
      <p:sp>
        <p:nvSpPr>
          <p:cNvPr id="108557" name="Rectangle 13"/>
          <p:cNvSpPr>
            <a:spLocks noChangeArrowheads="1"/>
          </p:cNvSpPr>
          <p:nvPr/>
        </p:nvSpPr>
        <p:spPr bwMode="auto">
          <a:xfrm>
            <a:off x="684213" y="4148113"/>
            <a:ext cx="3311525" cy="3603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108558" name="Rectangle 14"/>
          <p:cNvSpPr>
            <a:spLocks noChangeArrowheads="1"/>
          </p:cNvSpPr>
          <p:nvPr/>
        </p:nvSpPr>
        <p:spPr bwMode="auto">
          <a:xfrm>
            <a:off x="755650" y="4940276"/>
            <a:ext cx="7704138" cy="36036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108559" name="Rectangle 15"/>
          <p:cNvSpPr>
            <a:spLocks noChangeArrowheads="1"/>
          </p:cNvSpPr>
          <p:nvPr/>
        </p:nvSpPr>
        <p:spPr bwMode="auto">
          <a:xfrm>
            <a:off x="2627313" y="5300638"/>
            <a:ext cx="3887787" cy="3603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108560" name="Text Box 16"/>
          <p:cNvSpPr txBox="1">
            <a:spLocks noChangeArrowheads="1"/>
          </p:cNvSpPr>
          <p:nvPr/>
        </p:nvSpPr>
        <p:spPr bwMode="auto">
          <a:xfrm>
            <a:off x="684213" y="2636813"/>
            <a:ext cx="7777162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s-ES" sz="2400" b="1" dirty="0"/>
              <a:t>Francia ha decidido desfinanciar los medicamentos contra la demencia.</a:t>
            </a:r>
          </a:p>
          <a:p>
            <a:pPr algn="ctr"/>
            <a:endParaRPr lang="es-ES" sz="2400" b="1" dirty="0"/>
          </a:p>
          <a:p>
            <a:pPr algn="ctr"/>
            <a:r>
              <a:rPr lang="es-ES" sz="2400" b="1" dirty="0"/>
              <a:t>España está desperdiciando un mínimo de </a:t>
            </a:r>
          </a:p>
          <a:p>
            <a:pPr algn="ctr"/>
            <a:r>
              <a:rPr lang="es-ES" sz="2400" b="1" dirty="0"/>
              <a:t>500 millones anuales en inútiles, inseguros y </a:t>
            </a:r>
            <a:r>
              <a:rPr lang="es-ES" sz="2400" b="1" dirty="0" smtClean="0"/>
              <a:t>caros </a:t>
            </a:r>
            <a:r>
              <a:rPr lang="es-ES" sz="2400" b="1" dirty="0"/>
              <a:t>medicamentos contra la demencia y, en cambio, existe una exagerada carga (económica y vital) para las familias y cuidadoras.</a:t>
            </a:r>
          </a:p>
          <a:p>
            <a:pPr algn="ctr"/>
            <a:endParaRPr lang="es-ES" sz="2400" b="1" dirty="0"/>
          </a:p>
        </p:txBody>
      </p:sp>
      <p:pic>
        <p:nvPicPr>
          <p:cNvPr id="15" name="Picture 4" descr="http://netanimations.net/Moving-picture-100-dollar-bill-money-to-burn-animated-gif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60" y="3356397"/>
            <a:ext cx="812667" cy="736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10" name="AutoShape 2" descr="Resultado de imagen de ABEL NOVO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45412" name="AutoShape 4" descr="Resultado de imagen de ABEL NOVO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875" y="1489075"/>
            <a:ext cx="7842250" cy="387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5" name="2 Rectángulo"/>
          <p:cNvSpPr>
            <a:spLocks noChangeArrowheads="1"/>
          </p:cNvSpPr>
          <p:nvPr/>
        </p:nvSpPr>
        <p:spPr bwMode="auto">
          <a:xfrm>
            <a:off x="684213" y="5013325"/>
            <a:ext cx="59039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200">
                <a:latin typeface="Calibri" pitchFamily="34" charset="0"/>
                <a:hlinkClick r:id="rId4"/>
              </a:rPr>
              <a:t>https://static01.diariodenavarra.es/uploads/imagenes/portada_dia/portada_20180805.pdf</a:t>
            </a:r>
            <a:endParaRPr lang="es-ES" sz="1200">
              <a:latin typeface="Calibri" pitchFamily="34" charset="0"/>
            </a:endParaRPr>
          </a:p>
          <a:p>
            <a:endParaRPr lang="es-ES" sz="12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125" y="1447800"/>
            <a:ext cx="866775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3" name="4 Rectángulo"/>
          <p:cNvSpPr>
            <a:spLocks noChangeArrowheads="1"/>
          </p:cNvSpPr>
          <p:nvPr/>
        </p:nvSpPr>
        <p:spPr bwMode="auto">
          <a:xfrm>
            <a:off x="323850" y="5084763"/>
            <a:ext cx="5256213" cy="2460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000">
                <a:latin typeface="Calibri" pitchFamily="34" charset="0"/>
                <a:hlinkClick r:id="rId4"/>
              </a:rPr>
              <a:t>https://www.farodevigo.es/galicia/2018/07/23/diez-mil-gallegos-dedican-media/1932842.html</a:t>
            </a:r>
            <a:endParaRPr lang="es-ES" sz="10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288" y="260350"/>
            <a:ext cx="8353425" cy="646113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3600" b="1" dirty="0">
                <a:solidFill>
                  <a:srgbClr val="FFFF00"/>
                </a:solidFill>
              </a:rPr>
              <a:t>COSTE DE OPORTUNIDAD</a:t>
            </a:r>
          </a:p>
        </p:txBody>
      </p:sp>
      <p:pic>
        <p:nvPicPr>
          <p:cNvPr id="1167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9213" y="1046163"/>
            <a:ext cx="6492875" cy="511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0" name="2 Rectángulo"/>
          <p:cNvSpPr>
            <a:spLocks noChangeArrowheads="1"/>
          </p:cNvSpPr>
          <p:nvPr/>
        </p:nvSpPr>
        <p:spPr bwMode="auto">
          <a:xfrm>
            <a:off x="1331913" y="5870575"/>
            <a:ext cx="3744912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100" b="1">
                <a:latin typeface="Calibri" pitchFamily="34" charset="0"/>
                <a:hlinkClick r:id="rId4"/>
              </a:rPr>
              <a:t>https://twitter.com/hashtag/costedeoprtunidad?src=hash</a:t>
            </a:r>
            <a:endParaRPr lang="es-ES" sz="1100" b="1">
              <a:latin typeface="Calibri" pitchFamily="34" charset="0"/>
            </a:endParaRPr>
          </a:p>
        </p:txBody>
      </p:sp>
      <p:pic>
        <p:nvPicPr>
          <p:cNvPr id="116741" name="Picture 4" descr="http://netanimations.net/Moving-picture-100-dollar-bill-money-to-burn-animated-gif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4431541"/>
            <a:ext cx="1295673" cy="1173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"/>
          <p:cNvSpPr/>
          <p:nvPr/>
        </p:nvSpPr>
        <p:spPr>
          <a:xfrm>
            <a:off x="1463675" y="2774950"/>
            <a:ext cx="6192838" cy="7191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16743" name="Text Box 7"/>
          <p:cNvSpPr txBox="1">
            <a:spLocks noChangeArrowheads="1"/>
          </p:cNvSpPr>
          <p:nvPr/>
        </p:nvSpPr>
        <p:spPr bwMode="auto">
          <a:xfrm>
            <a:off x="3995738" y="4724400"/>
            <a:ext cx="1879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0161" dir="1106097" algn="ctr" rotWithShape="0">
              <a:schemeClr val="tx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s-ES" sz="4000" b="1" dirty="0">
                <a:solidFill>
                  <a:srgbClr val="FF0000"/>
                </a:solidFill>
              </a:rPr>
              <a:t>500 M€</a:t>
            </a:r>
          </a:p>
        </p:txBody>
      </p:sp>
      <p:sp>
        <p:nvSpPr>
          <p:cNvPr id="116744" name="Rectangle 8"/>
          <p:cNvSpPr>
            <a:spLocks noChangeArrowheads="1"/>
          </p:cNvSpPr>
          <p:nvPr/>
        </p:nvSpPr>
        <p:spPr bwMode="auto">
          <a:xfrm>
            <a:off x="3924300" y="4437063"/>
            <a:ext cx="3384550" cy="11525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67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6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6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67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67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6743" grpId="0"/>
      <p:bldP spid="11674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5157788"/>
            <a:ext cx="9144000" cy="150812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800" b="1" dirty="0">
                <a:solidFill>
                  <a:schemeClr val="bg1"/>
                </a:solidFill>
              </a:rPr>
              <a:t>La </a:t>
            </a:r>
            <a:r>
              <a:rPr lang="es-ES" sz="2800" b="1" dirty="0">
                <a:solidFill>
                  <a:srgbClr val="00CCFF"/>
                </a:solidFill>
              </a:rPr>
              <a:t>calidad de la prescripción </a:t>
            </a:r>
            <a:r>
              <a:rPr lang="es-ES" sz="2800" b="1" dirty="0">
                <a:solidFill>
                  <a:schemeClr val="bg1"/>
                </a:solidFill>
              </a:rPr>
              <a:t>también depende de la </a:t>
            </a:r>
            <a:r>
              <a:rPr lang="es-ES" sz="3600" b="1" dirty="0">
                <a:solidFill>
                  <a:srgbClr val="FFC000"/>
                </a:solidFill>
              </a:rPr>
              <a:t>eficacia</a:t>
            </a:r>
            <a:r>
              <a:rPr lang="es-ES" sz="2800" b="1" dirty="0">
                <a:solidFill>
                  <a:schemeClr val="bg1"/>
                </a:solidFill>
              </a:rPr>
              <a:t> y la </a:t>
            </a:r>
            <a:r>
              <a:rPr lang="es-ES" sz="3600" b="1" dirty="0">
                <a:solidFill>
                  <a:srgbClr val="FFC000"/>
                </a:solidFill>
              </a:rPr>
              <a:t>necesidad</a:t>
            </a:r>
            <a:r>
              <a:rPr lang="es-ES" sz="2800" b="1" dirty="0">
                <a:solidFill>
                  <a:schemeClr val="bg1"/>
                </a:solidFill>
              </a:rPr>
              <a:t> de los medicamentos </a:t>
            </a:r>
            <a:r>
              <a:rPr lang="es-ES" sz="2800" b="1" dirty="0" smtClean="0">
                <a:solidFill>
                  <a:schemeClr val="bg1"/>
                </a:solidFill>
              </a:rPr>
              <a:t>que se incluyen </a:t>
            </a:r>
            <a:r>
              <a:rPr lang="es-ES" sz="2800" b="1" dirty="0">
                <a:solidFill>
                  <a:schemeClr val="bg1"/>
                </a:solidFill>
              </a:rPr>
              <a:t>en la financiación pública</a:t>
            </a:r>
          </a:p>
        </p:txBody>
      </p:sp>
      <p:pic>
        <p:nvPicPr>
          <p:cNvPr id="11878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773238"/>
            <a:ext cx="3048000" cy="2308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1116013" y="1125538"/>
            <a:ext cx="185102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500 M €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4300" y="1773238"/>
            <a:ext cx="2112963" cy="2301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4067175" y="1125538"/>
            <a:ext cx="1852613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 M €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7380288" y="1125538"/>
            <a:ext cx="850900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€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395288" y="260350"/>
            <a:ext cx="8353425" cy="646113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3600" b="1" dirty="0">
                <a:solidFill>
                  <a:srgbClr val="FFFF00"/>
                </a:solidFill>
              </a:rPr>
              <a:t>COSTE DE OPORTUNIDAD</a:t>
            </a: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850" y="1773238"/>
            <a:ext cx="1020763" cy="23018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12" name="11 Rectángulo"/>
          <p:cNvSpPr/>
          <p:nvPr/>
        </p:nvSpPr>
        <p:spPr>
          <a:xfrm>
            <a:off x="250825" y="1125538"/>
            <a:ext cx="6265863" cy="324008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3" name="12 Rectángulo"/>
          <p:cNvSpPr/>
          <p:nvPr/>
        </p:nvSpPr>
        <p:spPr>
          <a:xfrm flipH="1">
            <a:off x="6875463" y="1125538"/>
            <a:ext cx="1728787" cy="324008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4" name="13 CuadroTexto"/>
          <p:cNvSpPr txBox="1"/>
          <p:nvPr/>
        </p:nvSpPr>
        <p:spPr>
          <a:xfrm>
            <a:off x="977900" y="4427538"/>
            <a:ext cx="4314825" cy="36988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b="1" dirty="0">
                <a:solidFill>
                  <a:srgbClr val="FFC000"/>
                </a:solidFill>
              </a:rPr>
              <a:t>Necesidad: SÍ		Eficacia: NO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6804025" y="4437063"/>
            <a:ext cx="2016125" cy="64611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s-ES" b="1" dirty="0">
                <a:solidFill>
                  <a:srgbClr val="FFC000"/>
                </a:solidFill>
              </a:rPr>
              <a:t>Eficacia: SÍ</a:t>
            </a:r>
          </a:p>
          <a:p>
            <a:pPr>
              <a:defRPr/>
            </a:pPr>
            <a:r>
              <a:rPr lang="es-ES" b="1" dirty="0">
                <a:solidFill>
                  <a:srgbClr val="FFC000"/>
                </a:solidFill>
              </a:rPr>
              <a:t>Necesidad: NO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2" grpId="0" animBg="1"/>
      <p:bldP spid="13" grpId="0" animBg="1"/>
      <p:bldP spid="14" grpId="0"/>
      <p:bldP spid="1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764704"/>
            <a:ext cx="899592" cy="335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44408" y="692696"/>
            <a:ext cx="899592" cy="335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3 Forma libre"/>
          <p:cNvSpPr/>
          <p:nvPr/>
        </p:nvSpPr>
        <p:spPr>
          <a:xfrm>
            <a:off x="2520000" y="1196752"/>
            <a:ext cx="4068000" cy="111125"/>
          </a:xfrm>
          <a:custGeom>
            <a:avLst/>
            <a:gdLst>
              <a:gd name="connsiteX0" fmla="*/ 0 w 1630837"/>
              <a:gd name="connsiteY0" fmla="*/ 113122 h 113122"/>
              <a:gd name="connsiteX1" fmla="*/ 84841 w 1630837"/>
              <a:gd name="connsiteY1" fmla="*/ 0 h 113122"/>
              <a:gd name="connsiteX2" fmla="*/ 1574276 w 1630837"/>
              <a:gd name="connsiteY2" fmla="*/ 0 h 113122"/>
              <a:gd name="connsiteX3" fmla="*/ 1630837 w 1630837"/>
              <a:gd name="connsiteY3" fmla="*/ 113122 h 113122"/>
              <a:gd name="connsiteX4" fmla="*/ 1630837 w 1630837"/>
              <a:gd name="connsiteY4" fmla="*/ 113122 h 113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0837" h="113122">
                <a:moveTo>
                  <a:pt x="0" y="113122"/>
                </a:moveTo>
                <a:lnTo>
                  <a:pt x="84841" y="0"/>
                </a:lnTo>
                <a:lnTo>
                  <a:pt x="1574276" y="0"/>
                </a:lnTo>
                <a:lnTo>
                  <a:pt x="1630837" y="113122"/>
                </a:lnTo>
                <a:lnTo>
                  <a:pt x="1630837" y="113122"/>
                </a:ln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cxnSp>
        <p:nvCxnSpPr>
          <p:cNvPr id="6" name="5 Conector recto"/>
          <p:cNvCxnSpPr/>
          <p:nvPr/>
        </p:nvCxnSpPr>
        <p:spPr>
          <a:xfrm flipV="1">
            <a:off x="71438" y="3971925"/>
            <a:ext cx="8893175" cy="7302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Forma libre"/>
          <p:cNvSpPr/>
          <p:nvPr/>
        </p:nvSpPr>
        <p:spPr>
          <a:xfrm>
            <a:off x="1979712" y="3356992"/>
            <a:ext cx="5254625" cy="2076450"/>
          </a:xfrm>
          <a:custGeom>
            <a:avLst/>
            <a:gdLst>
              <a:gd name="connsiteX0" fmla="*/ 925417 w 5255046"/>
              <a:gd name="connsiteY0" fmla="*/ 0 h 1784733"/>
              <a:gd name="connsiteX1" fmla="*/ 4219461 w 5255046"/>
              <a:gd name="connsiteY1" fmla="*/ 11017 h 1784733"/>
              <a:gd name="connsiteX2" fmla="*/ 5255046 w 5255046"/>
              <a:gd name="connsiteY2" fmla="*/ 1784733 h 1784733"/>
              <a:gd name="connsiteX3" fmla="*/ 0 w 5255046"/>
              <a:gd name="connsiteY3" fmla="*/ 1773716 h 1784733"/>
              <a:gd name="connsiteX4" fmla="*/ 925417 w 5255046"/>
              <a:gd name="connsiteY4" fmla="*/ 0 h 1784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5046" h="1784733">
                <a:moveTo>
                  <a:pt x="925417" y="0"/>
                </a:moveTo>
                <a:lnTo>
                  <a:pt x="4219461" y="11017"/>
                </a:lnTo>
                <a:lnTo>
                  <a:pt x="5255046" y="1784733"/>
                </a:lnTo>
                <a:lnTo>
                  <a:pt x="0" y="1773716"/>
                </a:lnTo>
                <a:lnTo>
                  <a:pt x="925417" y="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000" b="1" dirty="0">
              <a:solidFill>
                <a:schemeClr val="bg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bg1"/>
                </a:solidFill>
              </a:rPr>
              <a:t>Los </a:t>
            </a:r>
            <a:r>
              <a:rPr lang="es-ES" sz="2000" b="1" dirty="0" smtClean="0">
                <a:solidFill>
                  <a:schemeClr val="bg1"/>
                </a:solidFill>
              </a:rPr>
              <a:t>cinco </a:t>
            </a:r>
            <a:r>
              <a:rPr lang="es-ES" sz="2000" b="1" dirty="0">
                <a:solidFill>
                  <a:schemeClr val="bg1"/>
                </a:solidFill>
              </a:rPr>
              <a:t>recibían incentivación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bg1"/>
                </a:solidFill>
              </a:rPr>
              <a:t>mediante al menos 2 vías: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s-ES" sz="2800" b="1" dirty="0">
                <a:solidFill>
                  <a:schemeClr val="bg1"/>
                </a:solidFill>
              </a:rPr>
              <a:t>La del  genérico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s-ES" sz="3200" b="1" dirty="0">
                <a:solidFill>
                  <a:schemeClr val="bg1"/>
                </a:solidFill>
              </a:rPr>
              <a:t> La del uso relativo</a:t>
            </a:r>
          </a:p>
        </p:txBody>
      </p:sp>
      <p:sp>
        <p:nvSpPr>
          <p:cNvPr id="3" name="2 Rectángulo"/>
          <p:cNvSpPr/>
          <p:nvPr/>
        </p:nvSpPr>
        <p:spPr>
          <a:xfrm>
            <a:off x="2016000" y="5411788"/>
            <a:ext cx="5184000" cy="12700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/>
              <a:t>Indicadores Calidad Prescripción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/>
              <a:t>2000-2018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/>
              <a:t>R.I.P.</a:t>
            </a:r>
          </a:p>
        </p:txBody>
      </p:sp>
      <p:sp>
        <p:nvSpPr>
          <p:cNvPr id="4" name="3 CuadroTexto"/>
          <p:cNvSpPr txBox="1">
            <a:spLocks noChangeArrowheads="1"/>
          </p:cNvSpPr>
          <p:nvPr/>
        </p:nvSpPr>
        <p:spPr bwMode="auto">
          <a:xfrm>
            <a:off x="3708400" y="2132857"/>
            <a:ext cx="1655763" cy="1492716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chemeClr val="bg1"/>
                </a:solidFill>
                <a:latin typeface="Calibri" pitchFamily="34" charset="0"/>
              </a:rPr>
              <a:t>OMEPRAZOL</a:t>
            </a:r>
          </a:p>
          <a:p>
            <a:pPr algn="ctr"/>
            <a:endParaRPr lang="es-ES" sz="9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es-ES" sz="1600" b="1" dirty="0">
                <a:solidFill>
                  <a:schemeClr val="bg1"/>
                </a:solidFill>
                <a:latin typeface="Calibri" pitchFamily="34" charset="0"/>
              </a:rPr>
              <a:t>AMOXICILINA</a:t>
            </a:r>
          </a:p>
          <a:p>
            <a:pPr algn="ctr"/>
            <a:endParaRPr lang="es-ES" sz="9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es-ES" sz="1600" b="1" dirty="0" smtClean="0">
                <a:solidFill>
                  <a:schemeClr val="bg1"/>
                </a:solidFill>
                <a:latin typeface="Calibri" pitchFamily="34" charset="0"/>
              </a:rPr>
              <a:t>IBUPROFENO</a:t>
            </a:r>
          </a:p>
          <a:p>
            <a:pPr algn="ctr"/>
            <a:endParaRPr lang="es-ES" sz="9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es-ES" sz="1600" b="1" dirty="0" smtClean="0">
                <a:solidFill>
                  <a:schemeClr val="bg1"/>
                </a:solidFill>
                <a:latin typeface="Calibri" pitchFamily="34" charset="0"/>
              </a:rPr>
              <a:t>ATORVA y </a:t>
            </a:r>
            <a:r>
              <a:rPr lang="es-ES" sz="1500" b="1" dirty="0" smtClean="0">
                <a:solidFill>
                  <a:schemeClr val="bg1"/>
                </a:solidFill>
                <a:latin typeface="Calibri" pitchFamily="34" charset="0"/>
              </a:rPr>
              <a:t>SIMVA</a:t>
            </a:r>
            <a:endParaRPr lang="es-ES" sz="15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22 CuadroTexto"/>
          <p:cNvSpPr txBox="1">
            <a:spLocks noChangeArrowheads="1"/>
          </p:cNvSpPr>
          <p:nvPr/>
        </p:nvSpPr>
        <p:spPr bwMode="auto">
          <a:xfrm>
            <a:off x="2502000" y="1296000"/>
            <a:ext cx="4086000" cy="864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Calibri" pitchFamily="34" charset="0"/>
              </a:rPr>
              <a:t>¿Podría haber potenciado la prescripción innecesaria de… ?</a:t>
            </a:r>
          </a:p>
        </p:txBody>
      </p:sp>
      <p:pic>
        <p:nvPicPr>
          <p:cNvPr id="7" name="Picture 9" descr="http://www.google.es/url?sa=i&amp;source=images&amp;cd=&amp;docid=Nj6JfhJC9OlY6M&amp;tbnid=wHNH5t1Da5QwQM:&amp;ved=0CAUQjBwwAA&amp;url=http%3A%2F%2Fpad1.whstatic.com%2Fimages%2Fthumb%2Fc%2Fc9%2FGravestone-erase-10.jpg%2F275px-Gravestone-erase-10.jpg&amp;ei=XG2NUdmaC4i5hAeX3IDgAw&amp;psig=AFQjCNEWsE4-OjUyWvTabe7Q_zQTLsFnzg&amp;ust=136830946824657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3645024"/>
            <a:ext cx="112395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488" y="3468688"/>
            <a:ext cx="923925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2" descr="http://www.google.es/url?sa=i&amp;source=images&amp;cd=&amp;docid=8mRBn6ftkBqFDM&amp;tbnid=aYl1EDAkKcMEfM:&amp;ved=0CAUQjBwwADiRAQ&amp;url=http%3A%2F%2Fwww.nocturnar.com%2Fforum%2Fattachments%2Fdiseno%2F65741d1351356763-calaveras-dibujar-3.jpg&amp;ei=TW-NUbD7OtCqhQfrmIDICw&amp;psig=AFQjCNGkY5RdtW1fxEO8uThjtXxlZ3UAyQ&amp;ust=136830996602846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51725" y="5373688"/>
            <a:ext cx="1692275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91" name="5 CuadroTexto"/>
          <p:cNvSpPr txBox="1">
            <a:spLocks noChangeArrowheads="1"/>
          </p:cNvSpPr>
          <p:nvPr/>
        </p:nvSpPr>
        <p:spPr bwMode="auto">
          <a:xfrm>
            <a:off x="3708400" y="227757"/>
            <a:ext cx="1655763" cy="12001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2400" b="1">
                <a:solidFill>
                  <a:schemeClr val="bg2"/>
                </a:solidFill>
                <a:latin typeface="Calibri" pitchFamily="34" charset="0"/>
              </a:rPr>
              <a:t>Incentivar mediante </a:t>
            </a:r>
          </a:p>
          <a:p>
            <a:pPr algn="ctr"/>
            <a:r>
              <a:rPr lang="es-ES" sz="2400" b="1">
                <a:solidFill>
                  <a:schemeClr val="bg2"/>
                </a:solidFill>
                <a:latin typeface="Calibri" pitchFamily="34" charset="0"/>
              </a:rPr>
              <a:t>I C P…</a:t>
            </a:r>
          </a:p>
        </p:txBody>
      </p:sp>
      <p:sp>
        <p:nvSpPr>
          <p:cNvPr id="12" name="11 Forma libre"/>
          <p:cNvSpPr/>
          <p:nvPr/>
        </p:nvSpPr>
        <p:spPr>
          <a:xfrm>
            <a:off x="3714750" y="116632"/>
            <a:ext cx="1649413" cy="111125"/>
          </a:xfrm>
          <a:custGeom>
            <a:avLst/>
            <a:gdLst>
              <a:gd name="connsiteX0" fmla="*/ 0 w 1630837"/>
              <a:gd name="connsiteY0" fmla="*/ 113122 h 113122"/>
              <a:gd name="connsiteX1" fmla="*/ 84841 w 1630837"/>
              <a:gd name="connsiteY1" fmla="*/ 0 h 113122"/>
              <a:gd name="connsiteX2" fmla="*/ 1574276 w 1630837"/>
              <a:gd name="connsiteY2" fmla="*/ 0 h 113122"/>
              <a:gd name="connsiteX3" fmla="*/ 1630837 w 1630837"/>
              <a:gd name="connsiteY3" fmla="*/ 113122 h 113122"/>
              <a:gd name="connsiteX4" fmla="*/ 1630837 w 1630837"/>
              <a:gd name="connsiteY4" fmla="*/ 113122 h 113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0837" h="113122">
                <a:moveTo>
                  <a:pt x="0" y="113122"/>
                </a:moveTo>
                <a:lnTo>
                  <a:pt x="84841" y="0"/>
                </a:lnTo>
                <a:lnTo>
                  <a:pt x="1574276" y="0"/>
                </a:lnTo>
                <a:lnTo>
                  <a:pt x="1630837" y="113122"/>
                </a:lnTo>
                <a:lnTo>
                  <a:pt x="1630837" y="113122"/>
                </a:ln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6" name="Picture 12" descr="http://www.google.es/url?sa=i&amp;source=images&amp;cd=&amp;docid=8mRBn6ftkBqFDM&amp;tbnid=aYl1EDAkKcMEfM:&amp;ved=0CAUQjBwwADiRAQ&amp;url=http%3A%2F%2Fwww.nocturnar.com%2Fforum%2Fattachments%2Fdiseno%2F65741d1351356763-calaveras-dibujar-3.jpg&amp;ei=TW-NUbD7OtCqhQfrmIDICw&amp;psig=AFQjCNGkY5RdtW1fxEO8uThjtXxlZ3UAyQ&amp;ust=136830996602846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107504" y="5229200"/>
            <a:ext cx="1706754" cy="1043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8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utoUpdateAnimBg="0"/>
      <p:bldP spid="3" grpId="0" animBg="1" autoUpdateAnimBg="0"/>
      <p:bldP spid="4" grpId="0" animBg="1" autoUpdateAnimBg="0"/>
      <p:bldP spid="5" grpId="0" animBg="1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277813" y="763885"/>
            <a:ext cx="8567737" cy="5734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9088" y="2497435"/>
            <a:ext cx="3527425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9088" y="3576935"/>
            <a:ext cx="35274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3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981373"/>
            <a:ext cx="6348413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1974" name="3 CuadroTexto"/>
          <p:cNvSpPr txBox="1">
            <a:spLocks noChangeArrowheads="1"/>
          </p:cNvSpPr>
          <p:nvPr/>
        </p:nvSpPr>
        <p:spPr bwMode="auto">
          <a:xfrm>
            <a:off x="250825" y="260648"/>
            <a:ext cx="860425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s-ES" sz="3000" b="1" i="1" dirty="0">
                <a:solidFill>
                  <a:srgbClr val="FFFF00"/>
                </a:solidFill>
                <a:latin typeface="Calibri" pitchFamily="34" charset="0"/>
              </a:rPr>
              <a:t>“Dime como me mides y te diré como me comporto”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68725" y="2276773"/>
            <a:ext cx="4386263" cy="2881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6814" name="Picture 14" descr="http://www.mobilemarketingwatch.com/wordpress/wp-content/uploads/2011/07/Top-Secret-Tip-To-Pick-SMS-Keyword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375" y="2205335"/>
            <a:ext cx="5203825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3 CuadroTexto"/>
          <p:cNvSpPr txBox="1">
            <a:spLocks noChangeArrowheads="1"/>
          </p:cNvSpPr>
          <p:nvPr/>
        </p:nvSpPr>
        <p:spPr bwMode="auto">
          <a:xfrm rot="-819518">
            <a:off x="4514850" y="3608685"/>
            <a:ext cx="3600450" cy="95408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2800" b="1">
                <a:solidFill>
                  <a:srgbClr val="C00000"/>
                </a:solidFill>
                <a:latin typeface="Bodoni MT Black"/>
              </a:rPr>
              <a:t>Los incentivos los carga el diablo</a:t>
            </a:r>
          </a:p>
        </p:txBody>
      </p:sp>
      <p:pic>
        <p:nvPicPr>
          <p:cNvPr id="12493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3713" y="2276773"/>
            <a:ext cx="2695575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9" name="17 CuadroTexto"/>
          <p:cNvSpPr txBox="1">
            <a:spLocks noChangeArrowheads="1"/>
          </p:cNvSpPr>
          <p:nvPr/>
        </p:nvSpPr>
        <p:spPr bwMode="auto">
          <a:xfrm>
            <a:off x="395288" y="981373"/>
            <a:ext cx="8353425" cy="10604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100" b="1">
                <a:latin typeface="Calibri" pitchFamily="34" charset="0"/>
              </a:rPr>
              <a:t>Si me mides de forma ilógica, no te sorprendas por mi comportamiento. Esto es especialmente cierto si dichas medidas se vinculan a los sistemas de incentivos, como ocurre en la mayoría de las empresas.</a:t>
            </a:r>
          </a:p>
        </p:txBody>
      </p:sp>
      <p:sp>
        <p:nvSpPr>
          <p:cNvPr id="211982" name="Rectangle 14"/>
          <p:cNvSpPr>
            <a:spLocks noChangeArrowheads="1"/>
          </p:cNvSpPr>
          <p:nvPr/>
        </p:nvSpPr>
        <p:spPr bwMode="auto">
          <a:xfrm>
            <a:off x="3708400" y="2060873"/>
            <a:ext cx="4967288" cy="34559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7" name="16 Llamada ovalada"/>
          <p:cNvSpPr/>
          <p:nvPr/>
        </p:nvSpPr>
        <p:spPr>
          <a:xfrm>
            <a:off x="673100" y="4797723"/>
            <a:ext cx="4932363" cy="1582737"/>
          </a:xfrm>
          <a:prstGeom prst="wedgeEllipseCallout">
            <a:avLst>
              <a:gd name="adj1" fmla="val -13006"/>
              <a:gd name="adj2" fmla="val -74704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900" b="1" dirty="0"/>
              <a:t>Es preferible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900" b="1" dirty="0"/>
              <a:t>AYUDAR A PRESCRIBIR MEJOR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900" b="1" dirty="0"/>
              <a:t>que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900" b="1" dirty="0"/>
              <a:t>“CONTROLAR” LA PRESCRIPCIÓN</a:t>
            </a:r>
          </a:p>
        </p:txBody>
      </p:sp>
      <p:pic>
        <p:nvPicPr>
          <p:cNvPr id="15" name="Picture 4" descr="http://4.bp.blogspot.com/-_spNm6VTWpI/UPrVpVcLPcI/AAAAAAAAAMU/wu401b6CZJs/s1600/listado_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11863" y="4264323"/>
            <a:ext cx="2266950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19 Llamada rectangular"/>
          <p:cNvSpPr>
            <a:spLocks noChangeArrowheads="1"/>
          </p:cNvSpPr>
          <p:nvPr/>
        </p:nvSpPr>
        <p:spPr bwMode="auto">
          <a:xfrm>
            <a:off x="4787900" y="2321223"/>
            <a:ext cx="3527425" cy="1684337"/>
          </a:xfrm>
          <a:prstGeom prst="wedgeRectCallout">
            <a:avLst>
              <a:gd name="adj1" fmla="val -759"/>
              <a:gd name="adj2" fmla="val 71019"/>
            </a:avLst>
          </a:prstGeom>
          <a:solidFill>
            <a:srgbClr val="0000CC"/>
          </a:solidFill>
          <a:ln w="25400" algn="ctr">
            <a:solidFill>
              <a:srgbClr val="0000CC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200" b="1" dirty="0">
              <a:solidFill>
                <a:srgbClr val="FFFF00"/>
              </a:solidFill>
              <a:latin typeface="+mn-lt"/>
              <a:cs typeface="+mn-cs"/>
            </a:endParaRPr>
          </a:p>
        </p:txBody>
      </p:sp>
      <p:sp>
        <p:nvSpPr>
          <p:cNvPr id="22" name="21 Rectángulo"/>
          <p:cNvSpPr>
            <a:spLocks noChangeArrowheads="1"/>
          </p:cNvSpPr>
          <p:nvPr/>
        </p:nvSpPr>
        <p:spPr bwMode="auto">
          <a:xfrm>
            <a:off x="5003800" y="2541885"/>
            <a:ext cx="3132138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900" b="1">
                <a:solidFill>
                  <a:srgbClr val="FFFF00"/>
                </a:solidFill>
                <a:latin typeface="Calibri" pitchFamily="34" charset="0"/>
              </a:rPr>
              <a:t>Listado de pacientes  con cardiopatía isquémica que no llevan tratamiento con estatina</a:t>
            </a:r>
          </a:p>
        </p:txBody>
      </p:sp>
      <p:sp>
        <p:nvSpPr>
          <p:cNvPr id="25" name="24 Rectángulo"/>
          <p:cNvSpPr>
            <a:spLocks noChangeArrowheads="1"/>
          </p:cNvSpPr>
          <p:nvPr/>
        </p:nvSpPr>
        <p:spPr bwMode="auto">
          <a:xfrm>
            <a:off x="4824000" y="2538000"/>
            <a:ext cx="3519488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900" b="1" dirty="0">
                <a:solidFill>
                  <a:srgbClr val="FFFF00"/>
                </a:solidFill>
                <a:latin typeface="Calibri" pitchFamily="34" charset="0"/>
              </a:rPr>
              <a:t>Listado de pacientes  con fibrilación auricular que no llevan </a:t>
            </a:r>
            <a:r>
              <a:rPr lang="es-ES" sz="1900" b="1" dirty="0" smtClean="0">
                <a:solidFill>
                  <a:srgbClr val="FFFF00"/>
                </a:solidFill>
                <a:latin typeface="Calibri" pitchFamily="34" charset="0"/>
              </a:rPr>
              <a:t>ACO</a:t>
            </a:r>
            <a:endParaRPr lang="es-ES" sz="1900" b="1" dirty="0">
              <a:solidFill>
                <a:srgbClr val="FFFF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1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1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1982" grpId="0" animBg="1"/>
      <p:bldP spid="17" grpId="0" animBg="1"/>
      <p:bldP spid="20" grpId="0" animBg="1"/>
      <p:bldP spid="22" grpId="0"/>
      <p:bldP spid="2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95288" y="1053554"/>
            <a:ext cx="8353425" cy="5111750"/>
          </a:xfrm>
          <a:prstGeom prst="rect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10595" name="7 CuadroTexto"/>
          <p:cNvSpPr txBox="1">
            <a:spLocks noChangeArrowheads="1"/>
          </p:cNvSpPr>
          <p:nvPr/>
        </p:nvSpPr>
        <p:spPr bwMode="auto">
          <a:xfrm>
            <a:off x="468313" y="1267867"/>
            <a:ext cx="8064500" cy="449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algn="just">
              <a:buFont typeface="+mj-lt"/>
              <a:buAutoNum type="arabicPeriod"/>
              <a:defRPr/>
            </a:pPr>
            <a:r>
              <a:rPr lang="es-E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El "control" de la indicación </a:t>
            </a:r>
            <a:r>
              <a:rPr lang="es-ES" sz="2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mejora más la eficiencia del gasto farmacéutico</a:t>
            </a:r>
            <a:r>
              <a:rPr lang="es-E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y encaja mejor con la </a:t>
            </a:r>
            <a:r>
              <a:rPr lang="es-ES" sz="2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práctica clínica</a:t>
            </a:r>
            <a:r>
              <a:rPr lang="es-E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que el simple "control" de la prescripción. </a:t>
            </a:r>
          </a:p>
          <a:p>
            <a:pPr marL="457200" indent="-457200" algn="just">
              <a:buFont typeface="+mj-lt"/>
              <a:buAutoNum type="arabicPeriod"/>
              <a:defRPr/>
            </a:pPr>
            <a:endParaRPr lang="es-ES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457200" indent="-457200" algn="just">
              <a:buFont typeface="+mj-lt"/>
              <a:buAutoNum type="arabicPeriod"/>
              <a:defRPr/>
            </a:pPr>
            <a:r>
              <a:rPr lang="es-E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El "control" de la indicación </a:t>
            </a:r>
            <a:r>
              <a:rPr lang="es-ES" sz="2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es un ejemplo de gestión clínica, </a:t>
            </a:r>
            <a:r>
              <a:rPr lang="es-E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y no un mero mecanismo de “control” externo del gasto</a:t>
            </a:r>
            <a:r>
              <a:rPr lang="es-ES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.</a:t>
            </a:r>
            <a:endParaRPr lang="es-ES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457200" indent="-457200" algn="just">
              <a:buFont typeface="+mj-lt"/>
              <a:buAutoNum type="arabicPeriod"/>
              <a:defRPr/>
            </a:pPr>
            <a:endParaRPr lang="es-ES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457200" indent="-457200" algn="just">
              <a:buFont typeface="+mj-lt"/>
              <a:buAutoNum type="arabicPeriod"/>
              <a:defRPr/>
            </a:pPr>
            <a:r>
              <a:rPr lang="es-E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El "control" de la indicación </a:t>
            </a:r>
            <a:r>
              <a:rPr lang="es-ES" sz="2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debería entenderse como parte del ejercicio profesional</a:t>
            </a:r>
            <a:r>
              <a:rPr lang="es-E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del médico de familia, ejecutable en la propia consulta.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323850" y="188913"/>
            <a:ext cx="7869527" cy="64633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Control de la prescripción vs. </a:t>
            </a:r>
            <a:r>
              <a:rPr lang="es-E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indicación</a:t>
            </a:r>
            <a:endParaRPr lang="es-E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0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0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0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0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0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0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5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3816000"/>
            <a:ext cx="1800051" cy="2726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442" y="882000"/>
            <a:ext cx="1799926" cy="21603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8 CuadroTexto"/>
          <p:cNvSpPr txBox="1">
            <a:spLocks noChangeArrowheads="1"/>
          </p:cNvSpPr>
          <p:nvPr/>
        </p:nvSpPr>
        <p:spPr bwMode="auto">
          <a:xfrm>
            <a:off x="5292725" y="476250"/>
            <a:ext cx="3455988" cy="40011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2000" b="1" dirty="0">
                <a:solidFill>
                  <a:srgbClr val="00FF00"/>
                </a:solidFill>
                <a:latin typeface="Calibri" pitchFamily="34" charset="0"/>
              </a:rPr>
              <a:t>Gestión clínica de la indicación</a:t>
            </a:r>
          </a:p>
        </p:txBody>
      </p:sp>
      <p:sp>
        <p:nvSpPr>
          <p:cNvPr id="10" name="9 CuadroTexto"/>
          <p:cNvSpPr txBox="1">
            <a:spLocks noChangeArrowheads="1"/>
          </p:cNvSpPr>
          <p:nvPr/>
        </p:nvSpPr>
        <p:spPr bwMode="auto">
          <a:xfrm>
            <a:off x="5292725" y="3429000"/>
            <a:ext cx="3455988" cy="40011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2000" b="1" dirty="0">
                <a:solidFill>
                  <a:srgbClr val="00FF00"/>
                </a:solidFill>
                <a:latin typeface="Calibri" pitchFamily="34" charset="0"/>
              </a:rPr>
              <a:t>Control de la prescripción 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71438" y="476250"/>
            <a:ext cx="3995737" cy="5976938"/>
          </a:xfrm>
          <a:prstGeom prst="rect">
            <a:avLst/>
          </a:prstGeom>
          <a:solidFill>
            <a:srgbClr val="0000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71689" name="2 CuadroTexto"/>
          <p:cNvSpPr txBox="1">
            <a:spLocks noChangeArrowheads="1"/>
          </p:cNvSpPr>
          <p:nvPr/>
        </p:nvSpPr>
        <p:spPr bwMode="auto">
          <a:xfrm flipH="1">
            <a:off x="179388" y="549275"/>
            <a:ext cx="41036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Si no intentamos hacer lo que pensamos que es correcto …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acabaremos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pensando que lo correcto es hacer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lo que hacemos.</a:t>
            </a:r>
          </a:p>
        </p:txBody>
      </p:sp>
      <p:sp>
        <p:nvSpPr>
          <p:cNvPr id="18" name="17 Flecha derecha"/>
          <p:cNvSpPr/>
          <p:nvPr/>
        </p:nvSpPr>
        <p:spPr>
          <a:xfrm>
            <a:off x="3995738" y="1412875"/>
            <a:ext cx="2088430" cy="1079500"/>
          </a:xfrm>
          <a:prstGeom prst="rightArrow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000" b="1" dirty="0">
                <a:solidFill>
                  <a:srgbClr val="FFFF00"/>
                </a:solidFill>
              </a:rPr>
              <a:t>correcto</a:t>
            </a:r>
          </a:p>
        </p:txBody>
      </p:sp>
      <p:sp>
        <p:nvSpPr>
          <p:cNvPr id="11" name="10 Flecha derecha"/>
          <p:cNvSpPr/>
          <p:nvPr/>
        </p:nvSpPr>
        <p:spPr>
          <a:xfrm>
            <a:off x="3995935" y="4797772"/>
            <a:ext cx="2088431" cy="1079500"/>
          </a:xfrm>
          <a:prstGeom prst="rightArrow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000" b="1" dirty="0">
                <a:solidFill>
                  <a:srgbClr val="FFFF00"/>
                </a:solidFill>
              </a:rPr>
              <a:t>incorrecto</a:t>
            </a:r>
          </a:p>
        </p:txBody>
      </p:sp>
      <p:cxnSp>
        <p:nvCxnSpPr>
          <p:cNvPr id="14" name="13 Conector recto"/>
          <p:cNvCxnSpPr/>
          <p:nvPr/>
        </p:nvCxnSpPr>
        <p:spPr>
          <a:xfrm flipH="1">
            <a:off x="6228184" y="3140968"/>
            <a:ext cx="1800200" cy="3429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 flipH="1" flipV="1">
            <a:off x="6012160" y="3212976"/>
            <a:ext cx="1944216" cy="338437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61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8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71438" y="1268413"/>
            <a:ext cx="8964612" cy="4897437"/>
          </a:xfrm>
          <a:prstGeom prst="rect">
            <a:avLst/>
          </a:prstGeom>
          <a:solidFill>
            <a:srgbClr val="001B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5425" y="1557338"/>
            <a:ext cx="4233863" cy="442753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860800"/>
            <a:ext cx="4321175" cy="21224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353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557338"/>
            <a:ext cx="4319588" cy="21399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7 CuadroTexto"/>
          <p:cNvSpPr txBox="1"/>
          <p:nvPr/>
        </p:nvSpPr>
        <p:spPr>
          <a:xfrm>
            <a:off x="179512" y="333375"/>
            <a:ext cx="8712968" cy="73866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Indicadores para medir </a:t>
            </a:r>
            <a:r>
              <a:rPr lang="es-ES" sz="4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incentivar</a:t>
            </a:r>
          </a:p>
        </p:txBody>
      </p:sp>
      <p:sp>
        <p:nvSpPr>
          <p:cNvPr id="9" name="8 Rectángulo"/>
          <p:cNvSpPr/>
          <p:nvPr/>
        </p:nvSpPr>
        <p:spPr>
          <a:xfrm>
            <a:off x="251520" y="6330806"/>
            <a:ext cx="3639600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sz="700" b="1" dirty="0" smtClean="0">
                <a:hlinkClick r:id="rId6"/>
              </a:rPr>
              <a:t>http://www.elsevier.es/es-revista-atencion-primaria-27-articulo-variabilidad-medicion-calidad-prescripcion-por-S0212656709006337</a:t>
            </a:r>
            <a:endParaRPr lang="es-ES" sz="7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35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6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4613" y="0"/>
            <a:ext cx="9218613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CHAP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9700" y="3216275"/>
            <a:ext cx="588963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CuadroTexto"/>
          <p:cNvSpPr txBox="1">
            <a:spLocks noChangeArrowheads="1"/>
          </p:cNvSpPr>
          <p:nvPr/>
        </p:nvSpPr>
        <p:spPr bwMode="auto">
          <a:xfrm>
            <a:off x="1860550" y="3444875"/>
            <a:ext cx="5519738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11000" b="1">
                <a:solidFill>
                  <a:srgbClr val="FF0000"/>
                </a:solidFill>
                <a:latin typeface="Arial Narrow" pitchFamily="34" charset="0"/>
              </a:rPr>
              <a:t>GRACIAS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>
            <a:off x="395536" y="908720"/>
            <a:ext cx="8424936" cy="5760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71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959094"/>
            <a:ext cx="5112567" cy="3422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5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304038"/>
            <a:ext cx="4896544" cy="1354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2 Rectángulo"/>
          <p:cNvSpPr>
            <a:spLocks noChangeArrowheads="1"/>
          </p:cNvSpPr>
          <p:nvPr/>
        </p:nvSpPr>
        <p:spPr bwMode="auto">
          <a:xfrm>
            <a:off x="539552" y="2315891"/>
            <a:ext cx="5040560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100" dirty="0">
                <a:hlinkClick r:id="rId5"/>
              </a:rPr>
              <a:t>https://</a:t>
            </a:r>
            <a:r>
              <a:rPr lang="es-ES" sz="1100" dirty="0" smtClean="0">
                <a:hlinkClick r:id="rId5"/>
              </a:rPr>
              <a:t>elpais.com/diario/2000/03/11/sociedad/952729206_850215.html</a:t>
            </a:r>
            <a:endParaRPr lang="es-ES" sz="1100" dirty="0"/>
          </a:p>
        </p:txBody>
      </p:sp>
      <p:sp>
        <p:nvSpPr>
          <p:cNvPr id="9" name="8 Rectángulo"/>
          <p:cNvSpPr/>
          <p:nvPr/>
        </p:nvSpPr>
        <p:spPr>
          <a:xfrm>
            <a:off x="539552" y="1196752"/>
            <a:ext cx="5040560" cy="15841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1202561"/>
            <a:ext cx="2396753" cy="1866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 descr="http://4.bp.blogspot.com/_XCtbJbYFokE/S714ZApw7LI/AAAAAAAAAAU/7MSPDLWLXe0/s1600/cortar_proscar_5m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224" y="3189934"/>
            <a:ext cx="1596067" cy="3479426"/>
          </a:xfrm>
          <a:prstGeom prst="rect">
            <a:avLst/>
          </a:prstGeom>
          <a:noFill/>
        </p:spPr>
      </p:pic>
      <p:pic>
        <p:nvPicPr>
          <p:cNvPr id="177159" name="Picture 7" descr="Villalobos reclamÃ³ la ayuda de los hospitales y de los mÃ©dicos para alcanzar los objetivos.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6176" y="1196751"/>
            <a:ext cx="2396330" cy="184517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cxnSp>
        <p:nvCxnSpPr>
          <p:cNvPr id="14" name="13 Conector recto de flecha"/>
          <p:cNvCxnSpPr/>
          <p:nvPr/>
        </p:nvCxnSpPr>
        <p:spPr>
          <a:xfrm flipH="1">
            <a:off x="3203848" y="3068960"/>
            <a:ext cx="2952328" cy="201622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14 CuadroTexto"/>
          <p:cNvSpPr txBox="1"/>
          <p:nvPr/>
        </p:nvSpPr>
        <p:spPr>
          <a:xfrm>
            <a:off x="2123728" y="5157192"/>
            <a:ext cx="5112297" cy="584775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s-ES" sz="3200" b="1" dirty="0" smtClean="0">
                <a:solidFill>
                  <a:srgbClr val="FF0000"/>
                </a:solidFill>
              </a:rPr>
              <a:t>VISADO DE INSPECCIÓN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395536" y="116632"/>
            <a:ext cx="5939705" cy="73866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El “caso” del </a:t>
            </a:r>
            <a:r>
              <a:rPr lang="es-ES" sz="4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finasteride</a:t>
            </a:r>
            <a:endParaRPr lang="es-ES" sz="4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7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7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7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684213" y="188913"/>
            <a:ext cx="7704137" cy="107632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3200" b="1" dirty="0">
                <a:solidFill>
                  <a:srgbClr val="FFFF00"/>
                </a:solidFill>
              </a:rPr>
              <a:t>¿Han contribuido estos indicadores al aumento </a:t>
            </a:r>
            <a:r>
              <a:rPr lang="es-ES" sz="3200" b="1" dirty="0" smtClean="0">
                <a:solidFill>
                  <a:srgbClr val="FFFF00"/>
                </a:solidFill>
              </a:rPr>
              <a:t>de consumo de… </a:t>
            </a:r>
            <a:endParaRPr lang="es-ES" sz="3200" b="1" dirty="0">
              <a:solidFill>
                <a:srgbClr val="FFFF00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5508104" y="1628800"/>
            <a:ext cx="3073598" cy="443967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marL="514350" indent="-514350">
              <a:defRPr/>
            </a:pPr>
            <a:r>
              <a:rPr lang="es-E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AMOXICILINA </a:t>
            </a:r>
            <a:r>
              <a:rPr lang="es-E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E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defRPr/>
            </a:pPr>
            <a:endPara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defRPr/>
            </a:pPr>
            <a:endPara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defRPr/>
            </a:pPr>
            <a:endParaRPr lang="es-ES" sz="10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defRPr/>
            </a:pPr>
            <a:r>
              <a:rPr lang="es-E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OMEPRAZOL </a:t>
            </a:r>
            <a:r>
              <a:rPr lang="es-E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E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defRPr/>
            </a:pPr>
            <a:endPara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defRPr/>
            </a:pPr>
            <a:endPara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defRPr/>
            </a:pPr>
            <a:r>
              <a:rPr lang="es-E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IBUPROFENO </a:t>
            </a:r>
            <a:r>
              <a:rPr lang="es-E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marL="514350" indent="-514350">
              <a:defRPr/>
            </a:pPr>
            <a:endParaRPr lang="es-E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defRPr/>
            </a:pPr>
            <a:endParaRPr lang="es-E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defRPr/>
            </a:pPr>
            <a:r>
              <a:rPr lang="es-E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ATORVA y SIMVA</a:t>
            </a:r>
            <a:r>
              <a:rPr lang="es-E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E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340768"/>
            <a:ext cx="5157986" cy="5329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Rectángulo"/>
          <p:cNvSpPr/>
          <p:nvPr/>
        </p:nvSpPr>
        <p:spPr>
          <a:xfrm>
            <a:off x="683568" y="188640"/>
            <a:ext cx="7992888" cy="648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60648"/>
            <a:ext cx="7665267" cy="606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755576" y="6453336"/>
            <a:ext cx="748883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800" b="1" dirty="0" smtClean="0">
                <a:hlinkClick r:id="rId4"/>
              </a:rPr>
              <a:t>https://www.mscbs.gob.es/estadEstudios/estadisticas/sisInfSanSNS/tablasEstadisticas/InfAnualSNS2016/6Prest_Farm.pdf</a:t>
            </a:r>
            <a:endParaRPr lang="es-ES" sz="800" b="1" dirty="0"/>
          </a:p>
        </p:txBody>
      </p:sp>
      <p:sp>
        <p:nvSpPr>
          <p:cNvPr id="4" name="3 Flecha derecha"/>
          <p:cNvSpPr/>
          <p:nvPr/>
        </p:nvSpPr>
        <p:spPr>
          <a:xfrm>
            <a:off x="251520" y="1340768"/>
            <a:ext cx="504056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bg1"/>
                </a:solidFill>
              </a:rPr>
              <a:t>1º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5" name="4 Flecha derecha"/>
          <p:cNvSpPr/>
          <p:nvPr/>
        </p:nvSpPr>
        <p:spPr>
          <a:xfrm>
            <a:off x="251520" y="1772816"/>
            <a:ext cx="504056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/>
              <a:t>3º</a:t>
            </a:r>
            <a:endParaRPr lang="es-ES" sz="1600" b="1" dirty="0"/>
          </a:p>
        </p:txBody>
      </p:sp>
      <p:sp>
        <p:nvSpPr>
          <p:cNvPr id="6" name="5 Flecha derecha"/>
          <p:cNvSpPr/>
          <p:nvPr/>
        </p:nvSpPr>
        <p:spPr>
          <a:xfrm>
            <a:off x="251520" y="2420888"/>
            <a:ext cx="504056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/>
              <a:t>5º</a:t>
            </a:r>
            <a:endParaRPr lang="es-ES" sz="1600" b="1" dirty="0"/>
          </a:p>
        </p:txBody>
      </p:sp>
      <p:sp>
        <p:nvSpPr>
          <p:cNvPr id="7" name="6 Flecha derecha"/>
          <p:cNvSpPr/>
          <p:nvPr/>
        </p:nvSpPr>
        <p:spPr>
          <a:xfrm>
            <a:off x="251520" y="3356992"/>
            <a:ext cx="504056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/>
              <a:t>9º</a:t>
            </a:r>
            <a:endParaRPr lang="es-ES" sz="1600" b="1" dirty="0"/>
          </a:p>
        </p:txBody>
      </p:sp>
      <p:sp>
        <p:nvSpPr>
          <p:cNvPr id="8" name="7 Rectángulo"/>
          <p:cNvSpPr/>
          <p:nvPr/>
        </p:nvSpPr>
        <p:spPr>
          <a:xfrm>
            <a:off x="827584" y="1412776"/>
            <a:ext cx="244827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827584" y="1844824"/>
            <a:ext cx="244827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Rectángulo"/>
          <p:cNvSpPr/>
          <p:nvPr/>
        </p:nvSpPr>
        <p:spPr>
          <a:xfrm>
            <a:off x="827584" y="2520000"/>
            <a:ext cx="244827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827584" y="3402000"/>
            <a:ext cx="244827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Rectángulo"/>
          <p:cNvSpPr/>
          <p:nvPr/>
        </p:nvSpPr>
        <p:spPr>
          <a:xfrm>
            <a:off x="6516328" y="1412776"/>
            <a:ext cx="1008000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Rectángulo"/>
          <p:cNvSpPr/>
          <p:nvPr/>
        </p:nvSpPr>
        <p:spPr>
          <a:xfrm>
            <a:off x="6516328" y="1844824"/>
            <a:ext cx="1008000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Rectángulo"/>
          <p:cNvSpPr/>
          <p:nvPr/>
        </p:nvSpPr>
        <p:spPr>
          <a:xfrm>
            <a:off x="6516328" y="2520000"/>
            <a:ext cx="1008000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Rectángulo"/>
          <p:cNvSpPr/>
          <p:nvPr/>
        </p:nvSpPr>
        <p:spPr>
          <a:xfrm>
            <a:off x="6516328" y="3402000"/>
            <a:ext cx="1008000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6" name="25 Conector recto"/>
          <p:cNvCxnSpPr>
            <a:stCxn id="15" idx="3"/>
            <a:endCxn id="29" idx="1"/>
          </p:cNvCxnSpPr>
          <p:nvPr/>
        </p:nvCxnSpPr>
        <p:spPr>
          <a:xfrm flipV="1">
            <a:off x="7524328" y="2317522"/>
            <a:ext cx="360040" cy="119249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28 CuadroTexto"/>
          <p:cNvSpPr txBox="1"/>
          <p:nvPr/>
        </p:nvSpPr>
        <p:spPr>
          <a:xfrm>
            <a:off x="7884368" y="2132856"/>
            <a:ext cx="954107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495 M€</a:t>
            </a:r>
            <a:endParaRPr lang="es-ES" b="1" dirty="0">
              <a:solidFill>
                <a:srgbClr val="FF0000"/>
              </a:solidFill>
            </a:endParaRPr>
          </a:p>
        </p:txBody>
      </p:sp>
      <p:cxnSp>
        <p:nvCxnSpPr>
          <p:cNvPr id="31" name="30 Conector recto"/>
          <p:cNvCxnSpPr>
            <a:stCxn id="12" idx="3"/>
            <a:endCxn id="29" idx="1"/>
          </p:cNvCxnSpPr>
          <p:nvPr/>
        </p:nvCxnSpPr>
        <p:spPr>
          <a:xfrm>
            <a:off x="7524328" y="1520788"/>
            <a:ext cx="360040" cy="79673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32 Conector recto"/>
          <p:cNvCxnSpPr>
            <a:stCxn id="13" idx="3"/>
            <a:endCxn id="29" idx="1"/>
          </p:cNvCxnSpPr>
          <p:nvPr/>
        </p:nvCxnSpPr>
        <p:spPr>
          <a:xfrm>
            <a:off x="7524328" y="1952836"/>
            <a:ext cx="360040" cy="36468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34 Conector recto"/>
          <p:cNvCxnSpPr>
            <a:stCxn id="14" idx="3"/>
            <a:endCxn id="29" idx="1"/>
          </p:cNvCxnSpPr>
          <p:nvPr/>
        </p:nvCxnSpPr>
        <p:spPr>
          <a:xfrm flipV="1">
            <a:off x="7524328" y="2317522"/>
            <a:ext cx="360040" cy="31049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8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1125538"/>
            <a:ext cx="7561263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269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341438"/>
            <a:ext cx="1331912" cy="166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269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0"/>
            <a:ext cx="6659563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6 Conector recto"/>
          <p:cNvCxnSpPr/>
          <p:nvPr/>
        </p:nvCxnSpPr>
        <p:spPr>
          <a:xfrm>
            <a:off x="2700338" y="1628775"/>
            <a:ext cx="25923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"/>
          <p:cNvCxnSpPr/>
          <p:nvPr/>
        </p:nvCxnSpPr>
        <p:spPr>
          <a:xfrm>
            <a:off x="5795963" y="2060575"/>
            <a:ext cx="29527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>
            <a:off x="2484438" y="3716338"/>
            <a:ext cx="31670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Rectángulo"/>
          <p:cNvSpPr/>
          <p:nvPr/>
        </p:nvSpPr>
        <p:spPr>
          <a:xfrm>
            <a:off x="1619250" y="4292600"/>
            <a:ext cx="936625" cy="288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4" name="13 Rectángulo"/>
          <p:cNvSpPr/>
          <p:nvPr/>
        </p:nvSpPr>
        <p:spPr>
          <a:xfrm>
            <a:off x="1619250" y="5732463"/>
            <a:ext cx="1152525" cy="288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42697" name="14 Rectángulo"/>
          <p:cNvSpPr>
            <a:spLocks noChangeArrowheads="1"/>
          </p:cNvSpPr>
          <p:nvPr/>
        </p:nvSpPr>
        <p:spPr bwMode="auto">
          <a:xfrm>
            <a:off x="1187450" y="188913"/>
            <a:ext cx="64801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800">
                <a:hlinkClick r:id="rId6"/>
              </a:rPr>
              <a:t>http://www.elsevier.es/es-revista-atencion-primaria-27-avance-dilemas-enfermedad-cronica-avanzada-prevencion-S0212656717301749</a:t>
            </a:r>
            <a:endParaRPr lang="es-ES" sz="800"/>
          </a:p>
        </p:txBody>
      </p:sp>
      <p:cxnSp>
        <p:nvCxnSpPr>
          <p:cNvPr id="16" name="15 Conector recto"/>
          <p:cNvCxnSpPr/>
          <p:nvPr/>
        </p:nvCxnSpPr>
        <p:spPr>
          <a:xfrm>
            <a:off x="2771775" y="3357563"/>
            <a:ext cx="20161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16 Rectángulo"/>
          <p:cNvSpPr/>
          <p:nvPr/>
        </p:nvSpPr>
        <p:spPr>
          <a:xfrm>
            <a:off x="1547813" y="4221163"/>
            <a:ext cx="7345362" cy="143986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8" name="17 Rectángulo"/>
          <p:cNvSpPr/>
          <p:nvPr/>
        </p:nvSpPr>
        <p:spPr>
          <a:xfrm>
            <a:off x="1547813" y="5661025"/>
            <a:ext cx="7345362" cy="108108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cxnSp>
        <p:nvCxnSpPr>
          <p:cNvPr id="15" name="14 Conector recto"/>
          <p:cNvCxnSpPr/>
          <p:nvPr/>
        </p:nvCxnSpPr>
        <p:spPr>
          <a:xfrm>
            <a:off x="4283968" y="2276872"/>
            <a:ext cx="450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>
            <a:off x="1656176" y="2492896"/>
            <a:ext cx="1836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Rectángulo"/>
          <p:cNvSpPr/>
          <p:nvPr/>
        </p:nvSpPr>
        <p:spPr>
          <a:xfrm>
            <a:off x="1547664" y="1196901"/>
            <a:ext cx="7345362" cy="30241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71438" y="1268413"/>
            <a:ext cx="8964612" cy="4897437"/>
          </a:xfrm>
          <a:prstGeom prst="rect">
            <a:avLst/>
          </a:prstGeom>
          <a:solidFill>
            <a:srgbClr val="001B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8" name="7 CuadroTexto"/>
          <p:cNvSpPr txBox="1"/>
          <p:nvPr/>
        </p:nvSpPr>
        <p:spPr>
          <a:xfrm>
            <a:off x="179512" y="333375"/>
            <a:ext cx="8712968" cy="73866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Indicadores para medir </a:t>
            </a:r>
            <a:r>
              <a:rPr lang="es-ES" sz="4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incentivar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8058" y="1974928"/>
            <a:ext cx="8746430" cy="354230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5 CuadroTexto"/>
          <p:cNvSpPr txBox="1">
            <a:spLocks noChangeArrowheads="1"/>
          </p:cNvSpPr>
          <p:nvPr/>
        </p:nvSpPr>
        <p:spPr bwMode="auto">
          <a:xfrm>
            <a:off x="3635946" y="1993495"/>
            <a:ext cx="19441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FF0066"/>
                </a:solidFill>
                <a:latin typeface="Calibri" pitchFamily="34" charset="0"/>
              </a:rPr>
              <a:t>(más usados)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251520" y="6330806"/>
            <a:ext cx="3639600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sz="700" b="1" dirty="0" smtClean="0">
                <a:hlinkClick r:id="rId4"/>
              </a:rPr>
              <a:t>http://www.elsevier.es/es-revista-atencion-primaria-27-articulo-variabilidad-medicion-calidad-prescripcion-por-S0212656709006337</a:t>
            </a:r>
            <a:endParaRPr lang="es-ES" sz="7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395288" y="404813"/>
            <a:ext cx="8424862" cy="6048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26979" name="1 Rectángulo"/>
          <p:cNvSpPr>
            <a:spLocks noChangeArrowheads="1"/>
          </p:cNvSpPr>
          <p:nvPr/>
        </p:nvSpPr>
        <p:spPr bwMode="auto">
          <a:xfrm>
            <a:off x="395288" y="6237288"/>
            <a:ext cx="583247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100">
                <a:hlinkClick r:id="rId3"/>
              </a:rPr>
              <a:t>https://bjgp.org/content/bjgp/64/621/e181.full.pdf</a:t>
            </a:r>
            <a:endParaRPr lang="es-ES" sz="1100"/>
          </a:p>
        </p:txBody>
      </p:sp>
      <p:sp>
        <p:nvSpPr>
          <p:cNvPr id="126980" name="3 Rectángulo"/>
          <p:cNvSpPr>
            <a:spLocks noChangeArrowheads="1"/>
          </p:cNvSpPr>
          <p:nvPr/>
        </p:nvSpPr>
        <p:spPr bwMode="auto">
          <a:xfrm>
            <a:off x="395288" y="4284663"/>
            <a:ext cx="28813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/>
              <a:t>Br J Gen Pract Vol. 64, Issue 621 April 2014</a:t>
            </a:r>
          </a:p>
        </p:txBody>
      </p:sp>
      <p:sp>
        <p:nvSpPr>
          <p:cNvPr id="126981" name="4 Rectángulo"/>
          <p:cNvSpPr>
            <a:spLocks noChangeArrowheads="1"/>
          </p:cNvSpPr>
          <p:nvPr/>
        </p:nvSpPr>
        <p:spPr bwMode="auto">
          <a:xfrm>
            <a:off x="3995738" y="1484313"/>
            <a:ext cx="475297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600"/>
              <a:t>Identificación de un conjunto actualizado de indicadores de seguridad de prescripción para médicos de familia</a:t>
            </a:r>
          </a:p>
        </p:txBody>
      </p:sp>
      <p:sp>
        <p:nvSpPr>
          <p:cNvPr id="126982" name="5 Rectángulo"/>
          <p:cNvSpPr>
            <a:spLocks noChangeArrowheads="1"/>
          </p:cNvSpPr>
          <p:nvPr/>
        </p:nvSpPr>
        <p:spPr bwMode="auto">
          <a:xfrm>
            <a:off x="3132138" y="549275"/>
            <a:ext cx="5472112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600" b="1"/>
              <a:t>Identification of an updated set of prescribing-safety indicators for GPs</a:t>
            </a: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0200" y="3068960"/>
            <a:ext cx="3672160" cy="276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4" name="Picture 13" descr="Resultado de imagen de Br J Gen Pract  risk and safet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313" y="617538"/>
            <a:ext cx="2530475" cy="360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14 Rectángulo"/>
          <p:cNvSpPr/>
          <p:nvPr/>
        </p:nvSpPr>
        <p:spPr>
          <a:xfrm>
            <a:off x="3348632" y="2564904"/>
            <a:ext cx="5039792" cy="3383905"/>
          </a:xfrm>
          <a:prstGeom prst="rect">
            <a:avLst/>
          </a:prstGeom>
          <a:solidFill>
            <a:srgbClr val="0000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6" name="15 Rectángulo"/>
          <p:cNvSpPr/>
          <p:nvPr/>
        </p:nvSpPr>
        <p:spPr>
          <a:xfrm>
            <a:off x="3635375" y="2924175"/>
            <a:ext cx="4895850" cy="2678113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s-ES" sz="2400" b="1" dirty="0">
                <a:solidFill>
                  <a:srgbClr val="FFFF00"/>
                </a:solidFill>
              </a:rPr>
              <a:t>Prescripción de beta-bloqueantes a pacientes asmáticos (excluyendo a cardiópatas, en quienes el beneficio de los beta-bloqueantes supera los riesgos). 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3563938" y="3573463"/>
            <a:ext cx="4321175" cy="83026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just">
              <a:defRPr/>
            </a:pPr>
            <a:r>
              <a:rPr lang="es-ES" sz="2400" b="1" dirty="0">
                <a:solidFill>
                  <a:srgbClr val="FFFF00"/>
                </a:solidFill>
              </a:rPr>
              <a:t>Prescripción de </a:t>
            </a:r>
            <a:r>
              <a:rPr lang="es-ES" sz="2400" b="1" dirty="0" err="1">
                <a:solidFill>
                  <a:srgbClr val="FFFF00"/>
                </a:solidFill>
              </a:rPr>
              <a:t>metotrexato</a:t>
            </a:r>
            <a:r>
              <a:rPr lang="es-ES" sz="2400" b="1" dirty="0">
                <a:solidFill>
                  <a:srgbClr val="FFFF00"/>
                </a:solidFill>
              </a:rPr>
              <a:t> sin ácido fólico.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3563938" y="3362325"/>
            <a:ext cx="4968875" cy="1938338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s-ES" sz="2400" b="1" dirty="0">
                <a:solidFill>
                  <a:srgbClr val="FFFF00"/>
                </a:solidFill>
              </a:rPr>
              <a:t>Prescripción de potasio o un diurético ahorrador del mismo (excluyendo antagonistas de aldosterona) a pacientes tratados con IECA o ARAII. 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3635375" y="3516313"/>
            <a:ext cx="4752975" cy="156845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s-ES" sz="2400" b="1" dirty="0">
                <a:solidFill>
                  <a:srgbClr val="FFFF00"/>
                </a:solidFill>
              </a:rPr>
              <a:t>Uso simultáneo de dos </a:t>
            </a:r>
            <a:r>
              <a:rPr lang="es-ES" sz="2400" b="1" dirty="0" err="1">
                <a:solidFill>
                  <a:srgbClr val="FFFF00"/>
                </a:solidFill>
              </a:rPr>
              <a:t>AINEs</a:t>
            </a:r>
            <a:r>
              <a:rPr lang="es-ES" sz="2400" b="1" dirty="0">
                <a:solidFill>
                  <a:srgbClr val="FFFF00"/>
                </a:solidFill>
              </a:rPr>
              <a:t> durante más de dos semanas (excluyendo aspirina a dosis bajas).</a:t>
            </a:r>
          </a:p>
        </p:txBody>
      </p:sp>
      <p:sp>
        <p:nvSpPr>
          <p:cNvPr id="20" name="19 Rectángulo"/>
          <p:cNvSpPr/>
          <p:nvPr/>
        </p:nvSpPr>
        <p:spPr>
          <a:xfrm>
            <a:off x="3563938" y="3644900"/>
            <a:ext cx="4608512" cy="120015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s-ES" sz="2400" b="1" dirty="0">
                <a:solidFill>
                  <a:srgbClr val="FFFF00"/>
                </a:solidFill>
              </a:rPr>
              <a:t>Prescripción de </a:t>
            </a:r>
            <a:r>
              <a:rPr lang="es-ES" sz="2400" b="1" dirty="0" err="1">
                <a:solidFill>
                  <a:srgbClr val="FFFF00"/>
                </a:solidFill>
              </a:rPr>
              <a:t>glitazona</a:t>
            </a:r>
            <a:r>
              <a:rPr lang="es-ES" sz="2400" b="1" dirty="0">
                <a:solidFill>
                  <a:srgbClr val="FFFF00"/>
                </a:solidFill>
              </a:rPr>
              <a:t> a pacientes con insuficiencia cardíaca.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18" grpId="0"/>
      <p:bldP spid="19" grpId="0"/>
      <p:bldP spid="2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885825"/>
            <a:ext cx="7972425" cy="535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15 Elipse"/>
          <p:cNvSpPr/>
          <p:nvPr/>
        </p:nvSpPr>
        <p:spPr>
          <a:xfrm>
            <a:off x="1475656" y="1700809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Elipse"/>
          <p:cNvSpPr/>
          <p:nvPr/>
        </p:nvSpPr>
        <p:spPr>
          <a:xfrm>
            <a:off x="5148064" y="2924945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8" name="17 Conector recto"/>
          <p:cNvCxnSpPr>
            <a:stCxn id="16" idx="6"/>
          </p:cNvCxnSpPr>
          <p:nvPr/>
        </p:nvCxnSpPr>
        <p:spPr>
          <a:xfrm>
            <a:off x="1907704" y="1916833"/>
            <a:ext cx="3312368" cy="1080119"/>
          </a:xfrm>
          <a:prstGeom prst="line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18 CuadroTexto"/>
          <p:cNvSpPr txBox="1"/>
          <p:nvPr/>
        </p:nvSpPr>
        <p:spPr>
          <a:xfrm>
            <a:off x="3419872" y="2348880"/>
            <a:ext cx="569387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 smtClean="0"/>
              <a:t>2    </a:t>
            </a:r>
            <a:endParaRPr lang="es-ES" dirty="0"/>
          </a:p>
        </p:txBody>
      </p:sp>
      <p:graphicFrame>
        <p:nvGraphicFramePr>
          <p:cNvPr id="20" name="Object 4"/>
          <p:cNvGraphicFramePr>
            <a:graphicFrameLocks noChangeAspect="1"/>
          </p:cNvGraphicFramePr>
          <p:nvPr/>
        </p:nvGraphicFramePr>
        <p:xfrm>
          <a:off x="3674120" y="2433712"/>
          <a:ext cx="177800" cy="203200"/>
        </p:xfrm>
        <a:graphic>
          <a:graphicData uri="http://schemas.openxmlformats.org/presentationml/2006/ole">
            <p:oleObj spid="_x0000_s103427" name="Ecuación" r:id="rId5" imgW="177480" imgH="2030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71438" y="1268413"/>
            <a:ext cx="8964612" cy="4897437"/>
          </a:xfrm>
          <a:prstGeom prst="rect">
            <a:avLst/>
          </a:prstGeom>
          <a:solidFill>
            <a:srgbClr val="001B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8" name="7 CuadroTexto"/>
          <p:cNvSpPr txBox="1"/>
          <p:nvPr/>
        </p:nvSpPr>
        <p:spPr>
          <a:xfrm>
            <a:off x="179512" y="333375"/>
            <a:ext cx="8712968" cy="73866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Indicadores para medir </a:t>
            </a:r>
            <a:r>
              <a:rPr lang="es-ES" sz="4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incentivar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251520" y="6330806"/>
            <a:ext cx="3639600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sz="700" b="1" dirty="0" smtClean="0">
                <a:hlinkClick r:id="rId3"/>
              </a:rPr>
              <a:t>http://www.elsevier.es/es-revista-atencion-primaria-27-articulo-variabilidad-medicion-calidad-prescripcion-por-S0212656709006337</a:t>
            </a:r>
            <a:endParaRPr lang="es-ES" sz="700" b="1" dirty="0"/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6000" y="1988840"/>
            <a:ext cx="8712000" cy="352839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611188" y="1628775"/>
            <a:ext cx="7921625" cy="2585323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5400" b="1" dirty="0">
                <a:solidFill>
                  <a:srgbClr val="FFFF00"/>
                </a:solidFill>
                <a:latin typeface="+mn-lt"/>
                <a:cs typeface="+mn-cs"/>
              </a:rPr>
              <a:t>Empezaron a utilizarse a </a:t>
            </a:r>
            <a:r>
              <a:rPr lang="es-ES" sz="5400" b="1" dirty="0" smtClean="0">
                <a:solidFill>
                  <a:srgbClr val="FFFF00"/>
                </a:solidFill>
                <a:latin typeface="+mn-lt"/>
                <a:cs typeface="+mn-cs"/>
              </a:rPr>
              <a:t>mediados </a:t>
            </a:r>
            <a:r>
              <a:rPr lang="es-ES" sz="5400" b="1" dirty="0">
                <a:solidFill>
                  <a:srgbClr val="FFFF00"/>
                </a:solidFill>
                <a:latin typeface="+mn-lt"/>
                <a:cs typeface="+mn-cs"/>
              </a:rPr>
              <a:t>de los 90 y se generalizaron en </a:t>
            </a:r>
            <a:r>
              <a:rPr lang="es-ES" sz="5400" b="1" u="sng" dirty="0">
                <a:solidFill>
                  <a:srgbClr val="FFFF00"/>
                </a:solidFill>
                <a:latin typeface="+mn-lt"/>
                <a:cs typeface="+mn-cs"/>
              </a:rPr>
              <a:t>los 2000</a:t>
            </a:r>
            <a:r>
              <a:rPr lang="es-ES" sz="5400" b="1" dirty="0">
                <a:solidFill>
                  <a:srgbClr val="FFFF00"/>
                </a:solidFill>
                <a:latin typeface="+mn-lt"/>
                <a:cs typeface="+mn-cs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476250"/>
            <a:ext cx="7704137" cy="595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Flecha arriba"/>
          <p:cNvSpPr/>
          <p:nvPr/>
        </p:nvSpPr>
        <p:spPr>
          <a:xfrm>
            <a:off x="6012160" y="1772816"/>
            <a:ext cx="360040" cy="432048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CuadroTexto"/>
          <p:cNvSpPr txBox="1"/>
          <p:nvPr/>
        </p:nvSpPr>
        <p:spPr>
          <a:xfrm>
            <a:off x="6372200" y="1640994"/>
            <a:ext cx="12121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 smtClean="0">
                <a:solidFill>
                  <a:schemeClr val="bg1"/>
                </a:solidFill>
              </a:rPr>
              <a:t>63%</a:t>
            </a:r>
            <a:endParaRPr lang="es-ES" sz="4000" b="1" dirty="0">
              <a:solidFill>
                <a:schemeClr val="bg1"/>
              </a:solidFill>
            </a:endParaRPr>
          </a:p>
        </p:txBody>
      </p:sp>
      <p:pic>
        <p:nvPicPr>
          <p:cNvPr id="5939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1" y="2996952"/>
            <a:ext cx="974177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5157</TotalTime>
  <Words>1364</Words>
  <Application>Microsoft Office PowerPoint</Application>
  <PresentationFormat>Presentación en pantalla (4:3)</PresentationFormat>
  <Paragraphs>324</Paragraphs>
  <Slides>61</Slides>
  <Notes>54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61</vt:i4>
      </vt:variant>
    </vt:vector>
  </HeadingPairs>
  <TitlesOfParts>
    <vt:vector size="63" baseType="lpstr">
      <vt:lpstr>Tema de Office</vt:lpstr>
      <vt:lpstr>Ecuación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Juan</dc:creator>
  <cp:lastModifiedBy>Usuario</cp:lastModifiedBy>
  <cp:revision>546</cp:revision>
  <dcterms:created xsi:type="dcterms:W3CDTF">2018-08-10T17:18:47Z</dcterms:created>
  <dcterms:modified xsi:type="dcterms:W3CDTF">2018-10-22T20:03:41Z</dcterms:modified>
</cp:coreProperties>
</file>