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310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5" r:id="rId10"/>
    <p:sldId id="303" r:id="rId11"/>
    <p:sldId id="307" r:id="rId12"/>
    <p:sldId id="288" r:id="rId13"/>
    <p:sldId id="304" r:id="rId14"/>
    <p:sldId id="306" r:id="rId15"/>
    <p:sldId id="308" r:id="rId16"/>
    <p:sldId id="294" r:id="rId17"/>
    <p:sldId id="277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6334-BDEA-4009-AABB-A214E5C89AB4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4416-C4F7-42C5-B6F5-B8F9018D723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195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493D23-8999-49C9-8026-0BC21318E06A}" type="datetimeFigureOut">
              <a:rPr lang="es-ES" smtClean="0"/>
              <a:t>24/10/2018</a:t>
            </a:fld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A96DA6-1C7B-418D-9DEA-6CA8F3B237B1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60040" y="3937094"/>
            <a:ext cx="7772400" cy="230021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/>
              <a:t>P</a:t>
            </a:r>
            <a:r>
              <a:rPr lang="es-ES" dirty="0" smtClean="0"/>
              <a:t>acientes ante los nuevos medicamentos 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75" y="507965"/>
            <a:ext cx="6150268" cy="3452056"/>
          </a:xfrm>
          <a:prstGeom prst="rect">
            <a:avLst/>
          </a:prstGeom>
        </p:spPr>
      </p:pic>
      <p:pic>
        <p:nvPicPr>
          <p:cNvPr id="4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7544" y="5184799"/>
            <a:ext cx="8183562" cy="1052513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solidFill>
                  <a:schemeClr val="accent1"/>
                </a:solidFill>
              </a:rPr>
              <a:t>DIABETES</a:t>
            </a:r>
            <a:endParaRPr lang="es-ES" sz="4000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183562" cy="4187825"/>
          </a:xfrm>
        </p:spPr>
        <p:txBody>
          <a:bodyPr>
            <a:normAutofit lnSpcReduction="10000"/>
          </a:bodyPr>
          <a:lstStyle/>
          <a:p>
            <a:r>
              <a:rPr lang="es-ES" sz="3200" dirty="0" smtClean="0"/>
              <a:t>¿Cuántas personas lo hubieran hecho igual?    </a:t>
            </a:r>
          </a:p>
          <a:p>
            <a:endParaRPr lang="es-ES" sz="3200" dirty="0" smtClean="0"/>
          </a:p>
          <a:p>
            <a:r>
              <a:rPr lang="es-ES" sz="3200" dirty="0" smtClean="0"/>
              <a:t>¿Cuántas lo habrían  hecho distinto?</a:t>
            </a:r>
          </a:p>
          <a:p>
            <a:endParaRPr lang="es-ES" sz="3200" dirty="0" smtClean="0"/>
          </a:p>
          <a:p>
            <a:r>
              <a:rPr lang="es-ES" sz="3200" dirty="0" smtClean="0"/>
              <a:t>¿Estoy loco? </a:t>
            </a:r>
          </a:p>
          <a:p>
            <a:endParaRPr lang="es-ES" sz="3200" dirty="0" smtClean="0"/>
          </a:p>
          <a:p>
            <a:r>
              <a:rPr lang="es-ES" sz="3200" dirty="0" smtClean="0"/>
              <a:t>Prevención de accidentes  </a:t>
            </a:r>
          </a:p>
          <a:p>
            <a:pPr marL="0" indent="0" algn="ctr">
              <a:buNone/>
            </a:pPr>
            <a:endParaRPr lang="es-ES" sz="3200" dirty="0"/>
          </a:p>
        </p:txBody>
      </p:sp>
      <p:pic>
        <p:nvPicPr>
          <p:cNvPr id="4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8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40466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600" dirty="0" smtClean="0"/>
              <a:t>El coche: mi glucosa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600" dirty="0" smtClean="0"/>
              <a:t>La carretera: </a:t>
            </a:r>
            <a:r>
              <a:rPr lang="es-ES" sz="2600" dirty="0"/>
              <a:t>e</a:t>
            </a:r>
            <a:r>
              <a:rPr lang="es-ES" sz="2600" dirty="0" smtClean="0"/>
              <a:t>l rango para buen control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600" dirty="0" smtClean="0"/>
              <a:t>las curvas: Hidratos, </a:t>
            </a:r>
            <a:r>
              <a:rPr lang="es-ES" sz="2600" dirty="0"/>
              <a:t>ejercicio e </a:t>
            </a:r>
            <a:r>
              <a:rPr lang="es-ES" sz="2600" dirty="0" smtClean="0"/>
              <a:t>insulinas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600" dirty="0" smtClean="0"/>
              <a:t>las ráfagas: las pruebas de glucemia del glucómetro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600" dirty="0" smtClean="0"/>
              <a:t>las </a:t>
            </a:r>
            <a:r>
              <a:rPr lang="es-ES" sz="2600" dirty="0"/>
              <a:t>luces </a:t>
            </a:r>
            <a:r>
              <a:rPr lang="es-ES" sz="2600" dirty="0" smtClean="0"/>
              <a:t>arregladas: </a:t>
            </a:r>
            <a:r>
              <a:rPr lang="es-ES" sz="2600" dirty="0"/>
              <a:t>los medidores continuos de glucosa.  </a:t>
            </a:r>
            <a:endParaRPr lang="es-ES" sz="2600" dirty="0" smtClean="0"/>
          </a:p>
          <a:p>
            <a:pPr marL="457200" indent="-457200">
              <a:buFont typeface="Arial" pitchFamily="34" charset="0"/>
              <a:buChar char="•"/>
            </a:pPr>
            <a:endParaRPr lang="es-ES" sz="2600" dirty="0" smtClean="0"/>
          </a:p>
          <a:p>
            <a:r>
              <a:rPr lang="es-ES" sz="2600" dirty="0" smtClean="0"/>
              <a:t>¿</a:t>
            </a:r>
            <a:r>
              <a:rPr lang="es-ES" sz="2600" dirty="0"/>
              <a:t>Qué os parece ahora? </a:t>
            </a:r>
            <a:r>
              <a:rPr lang="es-ES" sz="2600" dirty="0" smtClean="0"/>
              <a:t> </a:t>
            </a:r>
          </a:p>
          <a:p>
            <a:r>
              <a:rPr lang="es-ES" sz="2600" dirty="0" smtClean="0"/>
              <a:t>¿</a:t>
            </a:r>
            <a:r>
              <a:rPr lang="es-ES" sz="2600" dirty="0"/>
              <a:t>Seguimos  teniendo la misma opinión</a:t>
            </a:r>
            <a:r>
              <a:rPr lang="es-ES" sz="2600" dirty="0" smtClean="0"/>
              <a:t>?</a:t>
            </a:r>
          </a:p>
          <a:p>
            <a:r>
              <a:rPr lang="es-ES" sz="2600" dirty="0" smtClean="0"/>
              <a:t>¿Sigo estando loco?</a:t>
            </a:r>
          </a:p>
          <a:p>
            <a:r>
              <a:rPr lang="es-ES" sz="2600" dirty="0" smtClean="0"/>
              <a:t> En diabetes estamos obligados a estar locos </a:t>
            </a:r>
            <a:endParaRPr lang="es-ES" sz="2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619672" y="5571237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/>
                </a:solidFill>
              </a:rPr>
              <a:t>LO EXTRAPOLARMOS A LA DIABETES </a:t>
            </a:r>
            <a:endParaRPr lang="es-E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7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05486"/>
            <a:ext cx="2274705" cy="1527770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549005" cy="203141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98032"/>
            <a:ext cx="1828800" cy="1219200"/>
          </a:xfrm>
          <a:prstGeom prst="rect">
            <a:avLst/>
          </a:prstGeom>
        </p:spPr>
      </p:pic>
      <p:pic>
        <p:nvPicPr>
          <p:cNvPr id="10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57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475656" y="5085184"/>
            <a:ext cx="7344816" cy="1050925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solidFill>
                  <a:schemeClr val="accent1"/>
                </a:solidFill>
              </a:rPr>
              <a:t>MCG Y BOMBAS DE INSULINA 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33516" y="48624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800" dirty="0" smtClean="0"/>
              <a:t>Importancia de la visión total</a:t>
            </a:r>
          </a:p>
          <a:p>
            <a:pPr marL="457200" indent="-457200">
              <a:buFont typeface="Arial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ES" sz="2800" dirty="0" smtClean="0"/>
              <a:t>Educación </a:t>
            </a:r>
            <a:endParaRPr lang="es-ES" sz="2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04" y="1844824"/>
            <a:ext cx="3669504" cy="26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7544" y="5184800"/>
            <a:ext cx="8183562" cy="105251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QUIZÁS LOS MEJORES FARMACOS PARA DM2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183562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Valentina  persona de 70 años con más de 15 años en  DM2 y con una </a:t>
            </a:r>
            <a:r>
              <a:rPr lang="es-ES" dirty="0" smtClean="0"/>
              <a:t>glucemia </a:t>
            </a:r>
            <a:r>
              <a:rPr lang="es-ES" dirty="0"/>
              <a:t>de </a:t>
            </a:r>
            <a:r>
              <a:rPr lang="es-ES" dirty="0" smtClean="0"/>
              <a:t>&gt;8,5.   ¿qué poner o quitar? para bajar  </a:t>
            </a:r>
            <a:r>
              <a:rPr lang="es-ES" dirty="0"/>
              <a:t>glucemia a &lt;</a:t>
            </a:r>
            <a:r>
              <a:rPr lang="es-ES" dirty="0" smtClean="0"/>
              <a:t>7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TRATAMIENTO</a:t>
            </a:r>
          </a:p>
          <a:p>
            <a:pPr marL="0" indent="0" algn="ctr">
              <a:buNone/>
            </a:pPr>
            <a:endParaRPr lang="es-ES" dirty="0"/>
          </a:p>
          <a:p>
            <a:r>
              <a:rPr lang="es-ES" dirty="0" smtClean="0"/>
              <a:t>Inhibidor de la SGLT2 (</a:t>
            </a:r>
            <a:r>
              <a:rPr lang="es-ES" dirty="0" err="1" smtClean="0"/>
              <a:t>Dapagliflocina</a:t>
            </a:r>
            <a:r>
              <a:rPr lang="es-ES" dirty="0" smtClean="0"/>
              <a:t>)     1-0-1</a:t>
            </a:r>
          </a:p>
          <a:p>
            <a:r>
              <a:rPr lang="es-ES" dirty="0" smtClean="0"/>
              <a:t>GLO-1 </a:t>
            </a:r>
            <a:r>
              <a:rPr lang="es-ES" dirty="0" err="1" smtClean="0"/>
              <a:t>Liraglutide</a:t>
            </a:r>
            <a:r>
              <a:rPr lang="es-ES" dirty="0" smtClean="0"/>
              <a:t>                                 12-0-0</a:t>
            </a:r>
          </a:p>
          <a:p>
            <a:r>
              <a:rPr lang="es-ES" dirty="0" err="1" smtClean="0"/>
              <a:t>Metformina</a:t>
            </a:r>
            <a:r>
              <a:rPr lang="es-ES" dirty="0" smtClean="0"/>
              <a:t>                                           1-0-1</a:t>
            </a:r>
          </a:p>
          <a:p>
            <a:r>
              <a:rPr lang="es-ES" dirty="0" smtClean="0"/>
              <a:t>Insulina basal                                       0-0-20</a:t>
            </a:r>
          </a:p>
          <a:p>
            <a:r>
              <a:rPr lang="es-ES" dirty="0" smtClean="0"/>
              <a:t>Insulina rápida según comidas y ejercicio</a:t>
            </a:r>
          </a:p>
          <a:p>
            <a:pPr marL="0" indent="0">
              <a:buNone/>
            </a:pPr>
            <a:r>
              <a:rPr lang="es-ES" dirty="0" smtClean="0"/>
              <a:t>                                             5 a7-7 a 9- 5 a 7    </a:t>
            </a:r>
          </a:p>
          <a:p>
            <a:endParaRPr lang="es-ES" dirty="0"/>
          </a:p>
        </p:txBody>
      </p:sp>
      <p:pic>
        <p:nvPicPr>
          <p:cNvPr id="4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8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136904" cy="48965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s-ES" dirty="0" smtClean="0"/>
              <a:t>Desgraciadamente Valentina pasó a ser parte del </a:t>
            </a:r>
            <a:r>
              <a:rPr lang="es-ES" sz="9600" b="1" dirty="0" smtClean="0"/>
              <a:t>50% </a:t>
            </a:r>
            <a:r>
              <a:rPr lang="es-ES" dirty="0" smtClean="0"/>
              <a:t>que después de un año pierde su adherencia al tratamiento y en estos momentos están intentando no tener que </a:t>
            </a:r>
            <a:r>
              <a:rPr lang="es-ES" b="1" dirty="0" smtClean="0"/>
              <a:t>amputarle</a:t>
            </a:r>
            <a:r>
              <a:rPr lang="es-ES" dirty="0" smtClean="0"/>
              <a:t> dos dedos de su pie</a:t>
            </a:r>
            <a:r>
              <a:rPr lang="es-ES" dirty="0"/>
              <a:t> </a:t>
            </a:r>
            <a:r>
              <a:rPr lang="es-ES" dirty="0" smtClean="0"/>
              <a:t>derecho</a:t>
            </a:r>
          </a:p>
          <a:p>
            <a:r>
              <a:rPr lang="es-ES" dirty="0" smtClean="0"/>
              <a:t>¿Hubiera abandonado Valentina con una buena educación diabetológica? </a:t>
            </a:r>
          </a:p>
          <a:p>
            <a:r>
              <a:rPr lang="es-ES" dirty="0" smtClean="0"/>
              <a:t>Horas sanitarios</a:t>
            </a:r>
          </a:p>
          <a:p>
            <a:r>
              <a:rPr lang="es-ES" sz="3500" dirty="0" smtClean="0"/>
              <a:t>¿</a:t>
            </a:r>
            <a:r>
              <a:rPr lang="es-ES" smtClean="0"/>
              <a:t>Que </a:t>
            </a:r>
            <a:r>
              <a:rPr lang="es-ES" smtClean="0"/>
              <a:t>pidieron  </a:t>
            </a:r>
            <a:r>
              <a:rPr lang="es-ES" dirty="0" smtClean="0"/>
              <a:t>los </a:t>
            </a:r>
            <a:r>
              <a:rPr lang="es-ES" dirty="0" smtClean="0"/>
              <a:t>pacientes en Sevilla?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52616" y="5257760"/>
            <a:ext cx="8183880" cy="10515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dirty="0" smtClean="0"/>
              <a:t>EDUCACIÓN DIABETOLÓGICA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3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8183562" cy="482453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1º Promoción, prevención y educación.</a:t>
            </a:r>
          </a:p>
          <a:p>
            <a:pPr marL="0" indent="0" algn="ctr">
              <a:buNone/>
            </a:pPr>
            <a:r>
              <a:rPr lang="es-ES" sz="2400" dirty="0"/>
              <a:t>D</a:t>
            </a:r>
            <a:r>
              <a:rPr lang="es-ES" sz="2400" dirty="0" smtClean="0"/>
              <a:t>espués</a:t>
            </a:r>
          </a:p>
          <a:p>
            <a:r>
              <a:rPr lang="es-ES" sz="2400" dirty="0" smtClean="0"/>
              <a:t>Mayor control y transparencia en los precios de la industria farmacéutica.</a:t>
            </a:r>
          </a:p>
          <a:p>
            <a:r>
              <a:rPr lang="es-ES" sz="2400" dirty="0" smtClean="0"/>
              <a:t>¿Dónde está el I+D? ¿Quién tiene que hacer el I+D?</a:t>
            </a:r>
          </a:p>
          <a:p>
            <a:r>
              <a:rPr lang="es-ES" sz="2400" dirty="0" smtClean="0"/>
              <a:t>No anteponer patentes farmacéuticas a la salud. </a:t>
            </a:r>
          </a:p>
          <a:p>
            <a:r>
              <a:rPr lang="es-ES" sz="2400" dirty="0"/>
              <a:t>Medicamentos  y nuevas tecnologías al alcance de  </a:t>
            </a:r>
            <a:r>
              <a:rPr lang="es-ES" sz="2400" dirty="0" smtClean="0"/>
              <a:t>todos, pero los  ya probados. </a:t>
            </a:r>
            <a:endParaRPr lang="es-ES" sz="2400" dirty="0"/>
          </a:p>
          <a:p>
            <a:r>
              <a:rPr lang="es-ES" sz="2400" dirty="0"/>
              <a:t>Ahorro no puede servir para utilizar mal medicamentos </a:t>
            </a:r>
            <a:r>
              <a:rPr lang="es-ES" sz="2400" dirty="0" smtClean="0"/>
              <a:t>y utensilios sanitarios</a:t>
            </a:r>
            <a:endParaRPr lang="es-ES" sz="2400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80926" y="5328816"/>
            <a:ext cx="8183562" cy="1052512"/>
          </a:xfrm>
        </p:spPr>
        <p:txBody>
          <a:bodyPr/>
          <a:lstStyle/>
          <a:p>
            <a:pPr algn="ctr"/>
            <a:r>
              <a:rPr lang="es-ES" dirty="0" smtClean="0"/>
              <a:t>NUEVOS MEDICAMENTOS </a:t>
            </a:r>
            <a:endParaRPr lang="es-ES" dirty="0"/>
          </a:p>
        </p:txBody>
      </p:sp>
      <p:pic>
        <p:nvPicPr>
          <p:cNvPr id="4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57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813"/>
            <a:ext cx="8353425" cy="5472112"/>
          </a:xfrm>
          <a:prstGeom prst="rect">
            <a:avLst/>
          </a:prstGeom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437110" y="746249"/>
            <a:ext cx="6383362" cy="5131023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s-ES" dirty="0" smtClean="0"/>
              <a:t>¿Empoderamiento del paciente?</a:t>
            </a:r>
          </a:p>
          <a:p>
            <a:pPr marL="0" indent="0">
              <a:buNone/>
            </a:pPr>
            <a:r>
              <a:rPr lang="es-ES" dirty="0" smtClean="0"/>
              <a:t>¿Paciente en el centro?</a:t>
            </a:r>
          </a:p>
          <a:p>
            <a:pPr marL="0" indent="0">
              <a:buNone/>
            </a:pPr>
            <a:r>
              <a:rPr lang="es-ES" dirty="0" smtClean="0"/>
              <a:t>¿Paciente como eje transversal?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Como paciente me resisto.</a:t>
            </a:r>
          </a:p>
          <a:p>
            <a:pPr marL="0" indent="0" algn="ctr">
              <a:buNone/>
            </a:pPr>
            <a:r>
              <a:rPr lang="es-ES" dirty="0" smtClean="0"/>
              <a:t>      </a:t>
            </a:r>
          </a:p>
          <a:p>
            <a:pPr marL="0" indent="0">
              <a:buNone/>
            </a:pPr>
            <a:r>
              <a:rPr lang="es-ES" dirty="0" smtClean="0"/>
              <a:t>Trabajar todos codo con codo. Cada uno en su lugar pero empujando en la misma dirección. </a:t>
            </a:r>
          </a:p>
          <a:p>
            <a:pPr marL="0" indent="0">
              <a:buNone/>
            </a:pPr>
            <a:r>
              <a:rPr lang="es-ES" dirty="0" smtClean="0"/>
              <a:t>Y para ello la Escuela de salud</a:t>
            </a:r>
            <a:endParaRPr lang="es-ES" dirty="0"/>
          </a:p>
        </p:txBody>
      </p:sp>
      <p:pic>
        <p:nvPicPr>
          <p:cNvPr id="5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57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5517232"/>
            <a:ext cx="8185150" cy="1052512"/>
          </a:xfrm>
        </p:spPr>
        <p:txBody>
          <a:bodyPr>
            <a:normAutofit/>
          </a:bodyPr>
          <a:lstStyle/>
          <a:p>
            <a:pPr algn="ctr"/>
            <a:r>
              <a:rPr lang="es-ES" smtClean="0">
                <a:solidFill>
                  <a:schemeClr val="accent1"/>
                </a:solidFill>
              </a:rPr>
              <a:t>       Recetar </a:t>
            </a:r>
            <a:r>
              <a:rPr lang="es-ES" dirty="0" smtClean="0">
                <a:solidFill>
                  <a:schemeClr val="accent1"/>
                </a:solidFill>
              </a:rPr>
              <a:t>asociacionismo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23528" y="5373216"/>
            <a:ext cx="8183562" cy="112395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Síguenos en fadex.org</a:t>
            </a:r>
            <a:b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y en páginas </a:t>
            </a:r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acebook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67" y="476101"/>
            <a:ext cx="7058025" cy="453707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93096"/>
            <a:ext cx="1080120" cy="1080120"/>
          </a:xfrm>
          <a:prstGeom prst="rect">
            <a:avLst/>
          </a:prstGeom>
        </p:spPr>
      </p:pic>
      <p:pic>
        <p:nvPicPr>
          <p:cNvPr id="6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57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694509" y="5201722"/>
            <a:ext cx="7772400" cy="67151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Historia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683568" y="1196752"/>
            <a:ext cx="7772400" cy="3456384"/>
          </a:xfrm>
        </p:spPr>
        <p:txBody>
          <a:bodyPr>
            <a:normAutofit/>
          </a:bodyPr>
          <a:lstStyle/>
          <a:p>
            <a:r>
              <a:rPr lang="es-ES" dirty="0" smtClean="0"/>
              <a:t>Historia personal real ocurrida hace unos meses </a:t>
            </a:r>
          </a:p>
          <a:p>
            <a:r>
              <a:rPr lang="es-ES" dirty="0" smtClean="0"/>
              <a:t>Carretera </a:t>
            </a:r>
            <a:r>
              <a:rPr lang="es-ES" dirty="0"/>
              <a:t>de zafra </a:t>
            </a:r>
            <a:r>
              <a:rPr lang="es-ES" dirty="0" smtClean="0"/>
              <a:t> a Los Santos  23:30h  </a:t>
            </a: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683568" y="4293096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s-ES" dirty="0"/>
          </a:p>
        </p:txBody>
      </p:sp>
      <p:pic>
        <p:nvPicPr>
          <p:cNvPr id="5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57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61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55576" y="5797492"/>
            <a:ext cx="8183562" cy="1052512"/>
          </a:xfrm>
        </p:spPr>
        <p:txBody>
          <a:bodyPr/>
          <a:lstStyle/>
          <a:p>
            <a:pPr algn="ctr"/>
            <a:r>
              <a:rPr lang="es-ES" dirty="0" smtClean="0"/>
              <a:t>RAFAGAS</a:t>
            </a:r>
            <a:endParaRPr lang="es-ES" dirty="0"/>
          </a:p>
        </p:txBody>
      </p:sp>
      <p:pic>
        <p:nvPicPr>
          <p:cNvPr id="5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5561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55618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92893" y="5589588"/>
            <a:ext cx="8183563" cy="1050925"/>
          </a:xfrm>
        </p:spPr>
        <p:txBody>
          <a:bodyPr/>
          <a:lstStyle/>
          <a:p>
            <a:pPr algn="ctr"/>
            <a:r>
              <a:rPr lang="es-ES" dirty="0" smtClean="0"/>
              <a:t>RAFAGAS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471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936104"/>
          </a:xfrm>
        </p:spPr>
        <p:txBody>
          <a:bodyPr/>
          <a:lstStyle/>
          <a:p>
            <a:pPr algn="ctr"/>
            <a:r>
              <a:rPr lang="es-ES" dirty="0" smtClean="0"/>
              <a:t>RAFAGAS</a:t>
            </a:r>
            <a:endParaRPr lang="es-ES" dirty="0"/>
          </a:p>
        </p:txBody>
      </p:sp>
      <p:pic>
        <p:nvPicPr>
          <p:cNvPr id="5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8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004"/>
          </a:xfrm>
        </p:spPr>
      </p:pic>
      <p:pic>
        <p:nvPicPr>
          <p:cNvPr id="5" name="Picture 2" descr="C:\Users\Antonio\Downloads\circulocortad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8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7544" y="5688855"/>
            <a:ext cx="8183562" cy="105251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dirty="0" smtClean="0">
                <a:solidFill>
                  <a:schemeClr val="accent1"/>
                </a:solidFill>
              </a:rPr>
              <a:t>NUEVOS COSTES  </a:t>
            </a:r>
            <a:endParaRPr lang="es-E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348</Words>
  <Application>Microsoft Office PowerPoint</Application>
  <PresentationFormat>Presentación en pantalla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Aspecto</vt:lpstr>
      <vt:lpstr>Presentación de PowerPoint</vt:lpstr>
      <vt:lpstr>Historia </vt:lpstr>
      <vt:lpstr>Presentación de PowerPoint</vt:lpstr>
      <vt:lpstr>Presentación de PowerPoint</vt:lpstr>
      <vt:lpstr>RAFAGAS</vt:lpstr>
      <vt:lpstr>RAFAGAS</vt:lpstr>
      <vt:lpstr>Presentación de PowerPoint</vt:lpstr>
      <vt:lpstr>RAFAGAS</vt:lpstr>
      <vt:lpstr>Presentación de PowerPoint</vt:lpstr>
      <vt:lpstr>DIABETES</vt:lpstr>
      <vt:lpstr>Presentación de PowerPoint</vt:lpstr>
      <vt:lpstr>Presentación de PowerPoint</vt:lpstr>
      <vt:lpstr>QUIZÁS LOS MEJORES FARMACOS PARA DM2 </vt:lpstr>
      <vt:lpstr>EDUCACIÓN DIABETOLÓGICA </vt:lpstr>
      <vt:lpstr>NUEVOS MEDICAMENTOS </vt:lpstr>
      <vt:lpstr>       Recetar asociacionismo</vt:lpstr>
      <vt:lpstr>Síguenos en fadex.org  y en páginas Facebook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</dc:creator>
  <cp:lastModifiedBy>Antonio</cp:lastModifiedBy>
  <cp:revision>127</cp:revision>
  <dcterms:created xsi:type="dcterms:W3CDTF">2017-06-05T15:11:21Z</dcterms:created>
  <dcterms:modified xsi:type="dcterms:W3CDTF">2018-10-24T04:56:20Z</dcterms:modified>
</cp:coreProperties>
</file>