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373" r:id="rId2"/>
    <p:sldId id="382" r:id="rId3"/>
    <p:sldId id="383" r:id="rId4"/>
    <p:sldId id="384" r:id="rId5"/>
    <p:sldId id="413" r:id="rId6"/>
    <p:sldId id="376" r:id="rId7"/>
    <p:sldId id="385" r:id="rId8"/>
    <p:sldId id="386" r:id="rId9"/>
    <p:sldId id="387" r:id="rId10"/>
    <p:sldId id="389" r:id="rId11"/>
    <p:sldId id="414" r:id="rId12"/>
    <p:sldId id="390" r:id="rId13"/>
    <p:sldId id="391" r:id="rId14"/>
    <p:sldId id="415" r:id="rId15"/>
    <p:sldId id="377" r:id="rId16"/>
    <p:sldId id="388" r:id="rId17"/>
    <p:sldId id="393" r:id="rId18"/>
    <p:sldId id="392" r:id="rId19"/>
    <p:sldId id="395" r:id="rId20"/>
    <p:sldId id="416" r:id="rId21"/>
    <p:sldId id="394" r:id="rId22"/>
    <p:sldId id="397" r:id="rId23"/>
    <p:sldId id="398" r:id="rId24"/>
    <p:sldId id="399" r:id="rId25"/>
    <p:sldId id="400" r:id="rId26"/>
    <p:sldId id="406" r:id="rId27"/>
    <p:sldId id="401" r:id="rId28"/>
    <p:sldId id="402" r:id="rId29"/>
    <p:sldId id="417" r:id="rId30"/>
    <p:sldId id="405" r:id="rId31"/>
    <p:sldId id="407" r:id="rId32"/>
    <p:sldId id="408" r:id="rId33"/>
    <p:sldId id="404" r:id="rId34"/>
    <p:sldId id="418" r:id="rId35"/>
    <p:sldId id="403" r:id="rId36"/>
    <p:sldId id="411" r:id="rId37"/>
    <p:sldId id="412" r:id="rId38"/>
    <p:sldId id="419" r:id="rId39"/>
  </p:sldIdLst>
  <p:sldSz cx="9144000" cy="6858000" type="screen4x3"/>
  <p:notesSz cx="6669088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ícia Barbosa" initials="PB" lastIdx="3" clrIdx="0">
    <p:extLst>
      <p:ext uri="{19B8F6BF-5375-455C-9EA6-DF929625EA0E}">
        <p15:presenceInfo xmlns:p15="http://schemas.microsoft.com/office/powerpoint/2012/main" userId="ab18b70761ab0a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Estilo Médio 4 - Destaqu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99" autoAdjust="0"/>
    <p:restoredTop sz="94660"/>
  </p:normalViewPr>
  <p:slideViewPr>
    <p:cSldViewPr>
      <p:cViewPr varScale="1">
        <p:scale>
          <a:sx n="72" d="100"/>
          <a:sy n="72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6" d="100"/>
          <a:sy n="56" d="100"/>
        </p:scale>
        <p:origin x="-286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24T21:04:11.100" idx="3">
    <p:pos x="10" y="10"/>
    <p:text>ll</p:text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0816E-07B0-497D-9FBD-AFAF4A5A9FE5}" type="doc">
      <dgm:prSet loTypeId="urn:diagrams.loki3.com/BracketList+Icon#6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t-PT"/>
        </a:p>
      </dgm:t>
    </dgm:pt>
    <dgm:pt modelId="{20657182-58B5-44F9-9B9B-8B10086E5F9B}">
      <dgm:prSet phldrT="[Text]" custT="1"/>
      <dgm:spPr/>
      <dgm:t>
        <a:bodyPr/>
        <a:lstStyle/>
        <a:p>
          <a:r>
            <a:rPr lang="pt-P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Impostos</a:t>
          </a:r>
          <a:r>
            <a:rPr lang="pt-PT" sz="1600" b="1" dirty="0"/>
            <a:t> </a:t>
          </a:r>
        </a:p>
      </dgm:t>
    </dgm:pt>
    <dgm:pt modelId="{59FC8275-8946-4C43-9BC9-223657E5FDA1}" type="parTrans" cxnId="{71B38030-EEBC-4ACC-9723-BF3801BFD722}">
      <dgm:prSet/>
      <dgm:spPr/>
      <dgm:t>
        <a:bodyPr/>
        <a:lstStyle/>
        <a:p>
          <a:endParaRPr lang="pt-PT" sz="1200"/>
        </a:p>
      </dgm:t>
    </dgm:pt>
    <dgm:pt modelId="{1EBD87A8-AA6A-4AAA-A204-03A95A2561C8}" type="sibTrans" cxnId="{71B38030-EEBC-4ACC-9723-BF3801BFD722}">
      <dgm:prSet/>
      <dgm:spPr/>
      <dgm:t>
        <a:bodyPr/>
        <a:lstStyle/>
        <a:p>
          <a:endParaRPr lang="pt-PT" sz="1200"/>
        </a:p>
      </dgm:t>
    </dgm:pt>
    <dgm:pt modelId="{2BEFB57D-AA7D-4AE7-9D67-25ADF0F6175D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t-PT" sz="1800" dirty="0"/>
            <a:t>Gerais</a:t>
          </a:r>
        </a:p>
      </dgm:t>
    </dgm:pt>
    <dgm:pt modelId="{CCDD8461-2E22-428E-808B-8AFF3DA75A67}" type="parTrans" cxnId="{DE25A70C-17F4-4130-9D72-0BEACD874B5B}">
      <dgm:prSet/>
      <dgm:spPr/>
      <dgm:t>
        <a:bodyPr/>
        <a:lstStyle/>
        <a:p>
          <a:endParaRPr lang="pt-PT" sz="1200"/>
        </a:p>
      </dgm:t>
    </dgm:pt>
    <dgm:pt modelId="{38B66195-46DC-4AB2-9C7A-40ED734E4A87}" type="sibTrans" cxnId="{DE25A70C-17F4-4130-9D72-0BEACD874B5B}">
      <dgm:prSet/>
      <dgm:spPr/>
      <dgm:t>
        <a:bodyPr/>
        <a:lstStyle/>
        <a:p>
          <a:endParaRPr lang="pt-PT" sz="1200"/>
        </a:p>
      </dgm:t>
    </dgm:pt>
    <dgm:pt modelId="{FA32F4B1-EF40-4F38-956E-D6C3E4F89E3A}">
      <dgm:prSet phldrT="[Text]" custT="1"/>
      <dgm:spPr/>
      <dgm:t>
        <a:bodyPr/>
        <a:lstStyle/>
        <a:p>
          <a:r>
            <a:rPr lang="pt-P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Seguros</a:t>
          </a:r>
          <a:r>
            <a:rPr lang="pt-PT" sz="1400" b="1" dirty="0"/>
            <a:t> </a:t>
          </a:r>
        </a:p>
      </dgm:t>
    </dgm:pt>
    <dgm:pt modelId="{7F779AFC-B15B-409E-B3CC-088C87809996}" type="parTrans" cxnId="{D166794F-4FFC-4D04-BA4C-251DD5F40F7A}">
      <dgm:prSet/>
      <dgm:spPr/>
      <dgm:t>
        <a:bodyPr/>
        <a:lstStyle/>
        <a:p>
          <a:endParaRPr lang="pt-PT" sz="1200"/>
        </a:p>
      </dgm:t>
    </dgm:pt>
    <dgm:pt modelId="{3E5D407E-DE4F-4A1A-9E10-F16AA59A86E2}" type="sibTrans" cxnId="{D166794F-4FFC-4D04-BA4C-251DD5F40F7A}">
      <dgm:prSet/>
      <dgm:spPr/>
      <dgm:t>
        <a:bodyPr/>
        <a:lstStyle/>
        <a:p>
          <a:endParaRPr lang="pt-PT" sz="1200"/>
        </a:p>
      </dgm:t>
    </dgm:pt>
    <dgm:pt modelId="{5F9C85C1-2BD8-456E-AEBA-E2B1CDC1818D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t-PT" sz="1800" dirty="0"/>
            <a:t>Privados</a:t>
          </a:r>
        </a:p>
      </dgm:t>
    </dgm:pt>
    <dgm:pt modelId="{03BD41F3-EF4F-4477-B2D5-88E4E4108FEA}" type="parTrans" cxnId="{CCE29FC6-7C65-4ED7-A8A7-AD4FF3C982A0}">
      <dgm:prSet/>
      <dgm:spPr/>
      <dgm:t>
        <a:bodyPr/>
        <a:lstStyle/>
        <a:p>
          <a:endParaRPr lang="pt-PT" sz="1200"/>
        </a:p>
      </dgm:t>
    </dgm:pt>
    <dgm:pt modelId="{FE35ABEE-CCDB-423E-BF35-8437BE4D4EAE}" type="sibTrans" cxnId="{CCE29FC6-7C65-4ED7-A8A7-AD4FF3C982A0}">
      <dgm:prSet/>
      <dgm:spPr/>
      <dgm:t>
        <a:bodyPr/>
        <a:lstStyle/>
        <a:p>
          <a:endParaRPr lang="pt-PT" sz="1200"/>
        </a:p>
      </dgm:t>
    </dgm:pt>
    <dgm:pt modelId="{9253CF77-27D1-409A-9D39-6FEC27CC7174}">
      <dgm:prSet phldrT="[Text]" custT="1"/>
      <dgm:spPr/>
      <dgm:t>
        <a:bodyPr/>
        <a:lstStyle/>
        <a:p>
          <a:r>
            <a:rPr lang="pt-PT" sz="1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Pagamentos </a:t>
          </a:r>
        </a:p>
        <a:p>
          <a:r>
            <a:rPr lang="pt-PT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diretos pelos utentes </a:t>
          </a:r>
        </a:p>
      </dgm:t>
    </dgm:pt>
    <dgm:pt modelId="{E4D53DAA-67F2-4FA6-A954-9B238CC73EA4}" type="parTrans" cxnId="{C83A9434-D4A1-474B-B601-031D6E775FBB}">
      <dgm:prSet/>
      <dgm:spPr/>
      <dgm:t>
        <a:bodyPr/>
        <a:lstStyle/>
        <a:p>
          <a:endParaRPr lang="pt-PT" sz="1200"/>
        </a:p>
      </dgm:t>
    </dgm:pt>
    <dgm:pt modelId="{9C190C7B-2B55-4982-A4BE-7FC3902E7148}" type="sibTrans" cxnId="{C83A9434-D4A1-474B-B601-031D6E775FBB}">
      <dgm:prSet/>
      <dgm:spPr/>
      <dgm:t>
        <a:bodyPr/>
        <a:lstStyle/>
        <a:p>
          <a:endParaRPr lang="pt-PT" sz="1200"/>
        </a:p>
      </dgm:t>
    </dgm:pt>
    <dgm:pt modelId="{767D4C7E-00BF-472D-B7C6-308C525E816E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t-PT" sz="1800" dirty="0"/>
            <a:t>Copagamentos no SNS</a:t>
          </a:r>
        </a:p>
      </dgm:t>
    </dgm:pt>
    <dgm:pt modelId="{AC757AA3-F448-49F3-86CF-8EBB5EE87E8F}" type="parTrans" cxnId="{D598FF15-432B-4E6C-AFBF-DD1AEC35263B}">
      <dgm:prSet/>
      <dgm:spPr/>
      <dgm:t>
        <a:bodyPr/>
        <a:lstStyle/>
        <a:p>
          <a:endParaRPr lang="pt-PT" sz="1200"/>
        </a:p>
      </dgm:t>
    </dgm:pt>
    <dgm:pt modelId="{8665ECCB-2E3B-4D0E-BF29-4720E55496C1}" type="sibTrans" cxnId="{D598FF15-432B-4E6C-AFBF-DD1AEC35263B}">
      <dgm:prSet/>
      <dgm:spPr/>
      <dgm:t>
        <a:bodyPr/>
        <a:lstStyle/>
        <a:p>
          <a:endParaRPr lang="pt-PT" sz="1200"/>
        </a:p>
      </dgm:t>
    </dgm:pt>
    <dgm:pt modelId="{DA9B2518-07F8-4700-949B-82D43B5CBD7E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t-PT" sz="1800" dirty="0"/>
            <a:t>Consignados</a:t>
          </a:r>
        </a:p>
      </dgm:t>
    </dgm:pt>
    <dgm:pt modelId="{4A870CDF-17E1-4943-8FAF-0449FD34D98C}" type="parTrans" cxnId="{9ACE59F6-B290-426F-B55D-A86FFAC6C589}">
      <dgm:prSet/>
      <dgm:spPr/>
      <dgm:t>
        <a:bodyPr/>
        <a:lstStyle/>
        <a:p>
          <a:endParaRPr lang="pt-PT" sz="1200"/>
        </a:p>
      </dgm:t>
    </dgm:pt>
    <dgm:pt modelId="{87060E25-E791-4BBC-91EF-4791DD2B813D}" type="sibTrans" cxnId="{9ACE59F6-B290-426F-B55D-A86FFAC6C589}">
      <dgm:prSet/>
      <dgm:spPr/>
      <dgm:t>
        <a:bodyPr/>
        <a:lstStyle/>
        <a:p>
          <a:endParaRPr lang="pt-PT" sz="1200"/>
        </a:p>
      </dgm:t>
    </dgm:pt>
    <dgm:pt modelId="{06E8BDCA-7449-49DF-9DAA-B104F0AE643B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t-PT" sz="1800" dirty="0"/>
            <a:t>Públicos</a:t>
          </a:r>
        </a:p>
      </dgm:t>
    </dgm:pt>
    <dgm:pt modelId="{463886FD-14A2-404E-9815-02799084ACA7}" type="parTrans" cxnId="{AEFA8CA8-F8BF-4BEC-A092-EFA13B674C8B}">
      <dgm:prSet/>
      <dgm:spPr/>
      <dgm:t>
        <a:bodyPr/>
        <a:lstStyle/>
        <a:p>
          <a:endParaRPr lang="pt-PT" sz="1200"/>
        </a:p>
      </dgm:t>
    </dgm:pt>
    <dgm:pt modelId="{AE992F2E-FD7E-415F-A622-F2D98FE7E016}" type="sibTrans" cxnId="{AEFA8CA8-F8BF-4BEC-A092-EFA13B674C8B}">
      <dgm:prSet/>
      <dgm:spPr/>
      <dgm:t>
        <a:bodyPr/>
        <a:lstStyle/>
        <a:p>
          <a:endParaRPr lang="pt-PT" sz="1200"/>
        </a:p>
      </dgm:t>
    </dgm:pt>
    <dgm:pt modelId="{5A201529-4184-432A-9D61-2B15154E057C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pt-PT" sz="1800" dirty="0"/>
            <a:t>Pagamentos diretos para cuidados de saúde privados</a:t>
          </a:r>
        </a:p>
      </dgm:t>
    </dgm:pt>
    <dgm:pt modelId="{61250865-31D2-4A9B-9447-5309A8FA7D9A}" type="parTrans" cxnId="{F7E14C4A-E55E-4F1D-8F34-4C019FC5AB0C}">
      <dgm:prSet/>
      <dgm:spPr/>
      <dgm:t>
        <a:bodyPr/>
        <a:lstStyle/>
        <a:p>
          <a:endParaRPr lang="pt-PT" sz="1200"/>
        </a:p>
      </dgm:t>
    </dgm:pt>
    <dgm:pt modelId="{188FD26D-0E21-414F-8468-E5E2A3F911A5}" type="sibTrans" cxnId="{F7E14C4A-E55E-4F1D-8F34-4C019FC5AB0C}">
      <dgm:prSet/>
      <dgm:spPr/>
      <dgm:t>
        <a:bodyPr/>
        <a:lstStyle/>
        <a:p>
          <a:endParaRPr lang="pt-PT" sz="1200"/>
        </a:p>
      </dgm:t>
    </dgm:pt>
    <dgm:pt modelId="{C0FDA332-B517-4431-9CC0-85430F0EA361}" type="pres">
      <dgm:prSet presAssocID="{A690816E-07B0-497D-9FBD-AFAF4A5A9FE5}" presName="Name0" presStyleCnt="0">
        <dgm:presLayoutVars>
          <dgm:dir/>
          <dgm:animLvl val="lvl"/>
          <dgm:resizeHandles val="exact"/>
        </dgm:presLayoutVars>
      </dgm:prSet>
      <dgm:spPr/>
    </dgm:pt>
    <dgm:pt modelId="{21F824A0-F439-457F-B058-BC196861168B}" type="pres">
      <dgm:prSet presAssocID="{20657182-58B5-44F9-9B9B-8B10086E5F9B}" presName="linNode" presStyleCnt="0"/>
      <dgm:spPr/>
    </dgm:pt>
    <dgm:pt modelId="{F5061120-DFFB-43F1-AC63-CA86A01EE411}" type="pres">
      <dgm:prSet presAssocID="{20657182-58B5-44F9-9B9B-8B10086E5F9B}" presName="parTx" presStyleLbl="revTx" presStyleIdx="0" presStyleCnt="3" custScaleX="130414" custLinFactNeighborX="17998" custLinFactNeighborY="-4124">
        <dgm:presLayoutVars>
          <dgm:chMax val="1"/>
          <dgm:bulletEnabled val="1"/>
        </dgm:presLayoutVars>
      </dgm:prSet>
      <dgm:spPr/>
    </dgm:pt>
    <dgm:pt modelId="{E843C494-20BF-4D74-BE52-A8F83FD8AF11}" type="pres">
      <dgm:prSet presAssocID="{20657182-58B5-44F9-9B9B-8B10086E5F9B}" presName="bracket" presStyleLbl="parChTrans1D1" presStyleIdx="0" presStyleCnt="3" custLinFactNeighborX="60303" custLinFactNeighborY="411"/>
      <dgm:spPr>
        <a:ln>
          <a:solidFill>
            <a:srgbClr val="FFC000"/>
          </a:solidFill>
        </a:ln>
      </dgm:spPr>
    </dgm:pt>
    <dgm:pt modelId="{1AB917CB-F893-406B-ACB1-9A5E2275E713}" type="pres">
      <dgm:prSet presAssocID="{20657182-58B5-44F9-9B9B-8B10086E5F9B}" presName="spH" presStyleCnt="0"/>
      <dgm:spPr/>
    </dgm:pt>
    <dgm:pt modelId="{EBE2672D-B2B1-4DB5-97F2-A870012C1C7F}" type="pres">
      <dgm:prSet presAssocID="{20657182-58B5-44F9-9B9B-8B10086E5F9B}" presName="desTx" presStyleLbl="node1" presStyleIdx="0" presStyleCnt="3" custScaleX="89542" custLinFactNeighborX="2433" custLinFactNeighborY="-1458">
        <dgm:presLayoutVars>
          <dgm:bulletEnabled val="1"/>
        </dgm:presLayoutVars>
      </dgm:prSet>
      <dgm:spPr/>
    </dgm:pt>
    <dgm:pt modelId="{B9937FEF-2E5B-4C25-A648-C8D75B7DABC3}" type="pres">
      <dgm:prSet presAssocID="{1EBD87A8-AA6A-4AAA-A204-03A95A2561C8}" presName="spV" presStyleCnt="0"/>
      <dgm:spPr/>
    </dgm:pt>
    <dgm:pt modelId="{D6F657B8-4565-43E5-88A2-FCA0A120DA86}" type="pres">
      <dgm:prSet presAssocID="{FA32F4B1-EF40-4F38-956E-D6C3E4F89E3A}" presName="linNode" presStyleCnt="0"/>
      <dgm:spPr/>
    </dgm:pt>
    <dgm:pt modelId="{D071DBEE-C5C4-4892-B75E-1D9377B7A383}" type="pres">
      <dgm:prSet presAssocID="{FA32F4B1-EF40-4F38-956E-D6C3E4F89E3A}" presName="parTx" presStyleLbl="revTx" presStyleIdx="1" presStyleCnt="3" custLinFactNeighborX="99864" custLinFactNeighborY="-1137">
        <dgm:presLayoutVars>
          <dgm:chMax val="1"/>
          <dgm:bulletEnabled val="1"/>
        </dgm:presLayoutVars>
      </dgm:prSet>
      <dgm:spPr/>
    </dgm:pt>
    <dgm:pt modelId="{5F4995D0-468F-45EF-8426-E359CE19FE41}" type="pres">
      <dgm:prSet presAssocID="{FA32F4B1-EF40-4F38-956E-D6C3E4F89E3A}" presName="bracket" presStyleLbl="parChTrans1D1" presStyleIdx="1" presStyleCnt="3" custLinFactX="100000" custLinFactNeighborX="121750"/>
      <dgm:spPr>
        <a:ln>
          <a:solidFill>
            <a:srgbClr val="FFC000"/>
          </a:solidFill>
        </a:ln>
      </dgm:spPr>
    </dgm:pt>
    <dgm:pt modelId="{CB344F89-98AE-40B2-80EA-FB0C48C9801E}" type="pres">
      <dgm:prSet presAssocID="{FA32F4B1-EF40-4F38-956E-D6C3E4F89E3A}" presName="spH" presStyleCnt="0"/>
      <dgm:spPr/>
    </dgm:pt>
    <dgm:pt modelId="{AD25A334-E681-4231-ADFD-61364123398F}" type="pres">
      <dgm:prSet presAssocID="{FA32F4B1-EF40-4F38-956E-D6C3E4F89E3A}" presName="desTx" presStyleLbl="node1" presStyleIdx="1" presStyleCnt="3" custScaleX="86909" custLinFactX="10427" custLinFactNeighborX="100000">
        <dgm:presLayoutVars>
          <dgm:bulletEnabled val="1"/>
        </dgm:presLayoutVars>
      </dgm:prSet>
      <dgm:spPr/>
    </dgm:pt>
    <dgm:pt modelId="{643054DD-EFDC-4E32-B56E-FEB61DA7A0EE}" type="pres">
      <dgm:prSet presAssocID="{3E5D407E-DE4F-4A1A-9E10-F16AA59A86E2}" presName="spV" presStyleCnt="0"/>
      <dgm:spPr/>
    </dgm:pt>
    <dgm:pt modelId="{937CD18A-F69D-419D-B5FD-53D4DBB3030C}" type="pres">
      <dgm:prSet presAssocID="{9253CF77-27D1-409A-9D39-6FEC27CC7174}" presName="linNode" presStyleCnt="0"/>
      <dgm:spPr/>
    </dgm:pt>
    <dgm:pt modelId="{DEC4D8F9-D405-4714-8F3C-B1660EB49820}" type="pres">
      <dgm:prSet presAssocID="{9253CF77-27D1-409A-9D39-6FEC27CC7174}" presName="parTx" presStyleLbl="revTx" presStyleIdx="2" presStyleCnt="3" custScaleX="122251" custLinFactNeighborX="68112" custLinFactNeighborY="-110">
        <dgm:presLayoutVars>
          <dgm:chMax val="1"/>
          <dgm:bulletEnabled val="1"/>
        </dgm:presLayoutVars>
      </dgm:prSet>
      <dgm:spPr/>
    </dgm:pt>
    <dgm:pt modelId="{8EF42B86-48B1-41D6-8A39-31CA39ACCBC9}" type="pres">
      <dgm:prSet presAssocID="{9253CF77-27D1-409A-9D39-6FEC27CC7174}" presName="bracket" presStyleLbl="parChTrans1D1" presStyleIdx="2" presStyleCnt="3" custLinFactX="4425" custLinFactNeighborX="100000" custLinFactNeighborY="-2719"/>
      <dgm:spPr>
        <a:ln>
          <a:solidFill>
            <a:srgbClr val="FFC000"/>
          </a:solidFill>
        </a:ln>
      </dgm:spPr>
    </dgm:pt>
    <dgm:pt modelId="{B7700B78-B3BD-40AF-BF02-8113B168971F}" type="pres">
      <dgm:prSet presAssocID="{9253CF77-27D1-409A-9D39-6FEC27CC7174}" presName="spH" presStyleCnt="0"/>
      <dgm:spPr/>
    </dgm:pt>
    <dgm:pt modelId="{681651AD-219E-4C54-827A-5F7134C21498}" type="pres">
      <dgm:prSet presAssocID="{9253CF77-27D1-409A-9D39-6FEC27CC7174}" presName="desTx" presStyleLbl="node1" presStyleIdx="2" presStyleCnt="3" custScaleX="86864" custLinFactNeighborX="88777" custLinFactNeighborY="-2044">
        <dgm:presLayoutVars>
          <dgm:bulletEnabled val="1"/>
        </dgm:presLayoutVars>
      </dgm:prSet>
      <dgm:spPr/>
    </dgm:pt>
  </dgm:ptLst>
  <dgm:cxnLst>
    <dgm:cxn modelId="{12D8E18F-2EBD-40BA-A72E-CE9A78913DC7}" type="presOf" srcId="{9253CF77-27D1-409A-9D39-6FEC27CC7174}" destId="{DEC4D8F9-D405-4714-8F3C-B1660EB49820}" srcOrd="0" destOrd="0" presId="urn:diagrams.loki3.com/BracketList+Icon#6"/>
    <dgm:cxn modelId="{D166794F-4FFC-4D04-BA4C-251DD5F40F7A}" srcId="{A690816E-07B0-497D-9FBD-AFAF4A5A9FE5}" destId="{FA32F4B1-EF40-4F38-956E-D6C3E4F89E3A}" srcOrd="1" destOrd="0" parTransId="{7F779AFC-B15B-409E-B3CC-088C87809996}" sibTransId="{3E5D407E-DE4F-4A1A-9E10-F16AA59A86E2}"/>
    <dgm:cxn modelId="{C28E273D-5F0B-48E2-8F5B-8E8B197B8B86}" type="presOf" srcId="{06E8BDCA-7449-49DF-9DAA-B104F0AE643B}" destId="{AD25A334-E681-4231-ADFD-61364123398F}" srcOrd="0" destOrd="1" presId="urn:diagrams.loki3.com/BracketList+Icon#6"/>
    <dgm:cxn modelId="{9ACE59F6-B290-426F-B55D-A86FFAC6C589}" srcId="{20657182-58B5-44F9-9B9B-8B10086E5F9B}" destId="{DA9B2518-07F8-4700-949B-82D43B5CBD7E}" srcOrd="1" destOrd="0" parTransId="{4A870CDF-17E1-4943-8FAF-0449FD34D98C}" sibTransId="{87060E25-E791-4BBC-91EF-4791DD2B813D}"/>
    <dgm:cxn modelId="{AEFA8CA8-F8BF-4BEC-A092-EFA13B674C8B}" srcId="{FA32F4B1-EF40-4F38-956E-D6C3E4F89E3A}" destId="{06E8BDCA-7449-49DF-9DAA-B104F0AE643B}" srcOrd="1" destOrd="0" parTransId="{463886FD-14A2-404E-9815-02799084ACA7}" sibTransId="{AE992F2E-FD7E-415F-A622-F2D98FE7E016}"/>
    <dgm:cxn modelId="{8F76A105-CC58-42FA-9879-4925FF241C45}" type="presOf" srcId="{5A201529-4184-432A-9D61-2B15154E057C}" destId="{681651AD-219E-4C54-827A-5F7134C21498}" srcOrd="0" destOrd="1" presId="urn:diagrams.loki3.com/BracketList+Icon#6"/>
    <dgm:cxn modelId="{CCE29FC6-7C65-4ED7-A8A7-AD4FF3C982A0}" srcId="{FA32F4B1-EF40-4F38-956E-D6C3E4F89E3A}" destId="{5F9C85C1-2BD8-456E-AEBA-E2B1CDC1818D}" srcOrd="0" destOrd="0" parTransId="{03BD41F3-EF4F-4477-B2D5-88E4E4108FEA}" sibTransId="{FE35ABEE-CCDB-423E-BF35-8437BE4D4EAE}"/>
    <dgm:cxn modelId="{9622BA0F-37ED-4EBE-AF0A-D33E1276A6E3}" type="presOf" srcId="{2BEFB57D-AA7D-4AE7-9D67-25ADF0F6175D}" destId="{EBE2672D-B2B1-4DB5-97F2-A870012C1C7F}" srcOrd="0" destOrd="0" presId="urn:diagrams.loki3.com/BracketList+Icon#6"/>
    <dgm:cxn modelId="{71B38030-EEBC-4ACC-9723-BF3801BFD722}" srcId="{A690816E-07B0-497D-9FBD-AFAF4A5A9FE5}" destId="{20657182-58B5-44F9-9B9B-8B10086E5F9B}" srcOrd="0" destOrd="0" parTransId="{59FC8275-8946-4C43-9BC9-223657E5FDA1}" sibTransId="{1EBD87A8-AA6A-4AAA-A204-03A95A2561C8}"/>
    <dgm:cxn modelId="{FA4B7899-C532-45B9-A6D9-CC7C21609B34}" type="presOf" srcId="{A690816E-07B0-497D-9FBD-AFAF4A5A9FE5}" destId="{C0FDA332-B517-4431-9CC0-85430F0EA361}" srcOrd="0" destOrd="0" presId="urn:diagrams.loki3.com/BracketList+Icon#6"/>
    <dgm:cxn modelId="{C83A9434-D4A1-474B-B601-031D6E775FBB}" srcId="{A690816E-07B0-497D-9FBD-AFAF4A5A9FE5}" destId="{9253CF77-27D1-409A-9D39-6FEC27CC7174}" srcOrd="2" destOrd="0" parTransId="{E4D53DAA-67F2-4FA6-A954-9B238CC73EA4}" sibTransId="{9C190C7B-2B55-4982-A4BE-7FC3902E7148}"/>
    <dgm:cxn modelId="{4F943CAC-2582-4143-B57C-D55F54A2AA52}" type="presOf" srcId="{5F9C85C1-2BD8-456E-AEBA-E2B1CDC1818D}" destId="{AD25A334-E681-4231-ADFD-61364123398F}" srcOrd="0" destOrd="0" presId="urn:diagrams.loki3.com/BracketList+Icon#6"/>
    <dgm:cxn modelId="{D598FF15-432B-4E6C-AFBF-DD1AEC35263B}" srcId="{9253CF77-27D1-409A-9D39-6FEC27CC7174}" destId="{767D4C7E-00BF-472D-B7C6-308C525E816E}" srcOrd="0" destOrd="0" parTransId="{AC757AA3-F448-49F3-86CF-8EBB5EE87E8F}" sibTransId="{8665ECCB-2E3B-4D0E-BF29-4720E55496C1}"/>
    <dgm:cxn modelId="{6DDC1514-7D83-447C-B2BE-17DEDC675C22}" type="presOf" srcId="{DA9B2518-07F8-4700-949B-82D43B5CBD7E}" destId="{EBE2672D-B2B1-4DB5-97F2-A870012C1C7F}" srcOrd="0" destOrd="1" presId="urn:diagrams.loki3.com/BracketList+Icon#6"/>
    <dgm:cxn modelId="{98A1761A-A27D-40C1-AF7E-26714DDBE2E6}" type="presOf" srcId="{767D4C7E-00BF-472D-B7C6-308C525E816E}" destId="{681651AD-219E-4C54-827A-5F7134C21498}" srcOrd="0" destOrd="0" presId="urn:diagrams.loki3.com/BracketList+Icon#6"/>
    <dgm:cxn modelId="{3D64692D-55FC-4E35-B1D1-179F89ADBBF1}" type="presOf" srcId="{20657182-58B5-44F9-9B9B-8B10086E5F9B}" destId="{F5061120-DFFB-43F1-AC63-CA86A01EE411}" srcOrd="0" destOrd="0" presId="urn:diagrams.loki3.com/BracketList+Icon#6"/>
    <dgm:cxn modelId="{DE25A70C-17F4-4130-9D72-0BEACD874B5B}" srcId="{20657182-58B5-44F9-9B9B-8B10086E5F9B}" destId="{2BEFB57D-AA7D-4AE7-9D67-25ADF0F6175D}" srcOrd="0" destOrd="0" parTransId="{CCDD8461-2E22-428E-808B-8AFF3DA75A67}" sibTransId="{38B66195-46DC-4AB2-9C7A-40ED734E4A87}"/>
    <dgm:cxn modelId="{F7E14C4A-E55E-4F1D-8F34-4C019FC5AB0C}" srcId="{9253CF77-27D1-409A-9D39-6FEC27CC7174}" destId="{5A201529-4184-432A-9D61-2B15154E057C}" srcOrd="1" destOrd="0" parTransId="{61250865-31D2-4A9B-9447-5309A8FA7D9A}" sibTransId="{188FD26D-0E21-414F-8468-E5E2A3F911A5}"/>
    <dgm:cxn modelId="{BFE64546-319B-4D8B-98E6-C91B5D5F5D9E}" type="presOf" srcId="{FA32F4B1-EF40-4F38-956E-D6C3E4F89E3A}" destId="{D071DBEE-C5C4-4892-B75E-1D9377B7A383}" srcOrd="0" destOrd="0" presId="urn:diagrams.loki3.com/BracketList+Icon#6"/>
    <dgm:cxn modelId="{D57EB0A7-6373-4475-8B4A-DBBBDBB5EE0F}" type="presParOf" srcId="{C0FDA332-B517-4431-9CC0-85430F0EA361}" destId="{21F824A0-F439-457F-B058-BC196861168B}" srcOrd="0" destOrd="0" presId="urn:diagrams.loki3.com/BracketList+Icon#6"/>
    <dgm:cxn modelId="{4AC2C0D5-D736-4CD4-BFD2-FABC2A8AF4B2}" type="presParOf" srcId="{21F824A0-F439-457F-B058-BC196861168B}" destId="{F5061120-DFFB-43F1-AC63-CA86A01EE411}" srcOrd="0" destOrd="0" presId="urn:diagrams.loki3.com/BracketList+Icon#6"/>
    <dgm:cxn modelId="{F012FE11-4992-4CB8-8EEA-CC16E2DABFFA}" type="presParOf" srcId="{21F824A0-F439-457F-B058-BC196861168B}" destId="{E843C494-20BF-4D74-BE52-A8F83FD8AF11}" srcOrd="1" destOrd="0" presId="urn:diagrams.loki3.com/BracketList+Icon#6"/>
    <dgm:cxn modelId="{7A75C2E6-8DD7-4F86-99FB-89CA8CA4F84C}" type="presParOf" srcId="{21F824A0-F439-457F-B058-BC196861168B}" destId="{1AB917CB-F893-406B-ACB1-9A5E2275E713}" srcOrd="2" destOrd="0" presId="urn:diagrams.loki3.com/BracketList+Icon#6"/>
    <dgm:cxn modelId="{FF0D12B7-2C4B-4EBA-91A4-AD6E8EBCA264}" type="presParOf" srcId="{21F824A0-F439-457F-B058-BC196861168B}" destId="{EBE2672D-B2B1-4DB5-97F2-A870012C1C7F}" srcOrd="3" destOrd="0" presId="urn:diagrams.loki3.com/BracketList+Icon#6"/>
    <dgm:cxn modelId="{F7AAFAD3-BA6A-4C79-BC23-A99B0BF79210}" type="presParOf" srcId="{C0FDA332-B517-4431-9CC0-85430F0EA361}" destId="{B9937FEF-2E5B-4C25-A648-C8D75B7DABC3}" srcOrd="1" destOrd="0" presId="urn:diagrams.loki3.com/BracketList+Icon#6"/>
    <dgm:cxn modelId="{0840AA4A-A2A6-4AB6-8DDE-7A0B6E7994D6}" type="presParOf" srcId="{C0FDA332-B517-4431-9CC0-85430F0EA361}" destId="{D6F657B8-4565-43E5-88A2-FCA0A120DA86}" srcOrd="2" destOrd="0" presId="urn:diagrams.loki3.com/BracketList+Icon#6"/>
    <dgm:cxn modelId="{29866658-E950-45A9-8E3D-55386E36D005}" type="presParOf" srcId="{D6F657B8-4565-43E5-88A2-FCA0A120DA86}" destId="{D071DBEE-C5C4-4892-B75E-1D9377B7A383}" srcOrd="0" destOrd="0" presId="urn:diagrams.loki3.com/BracketList+Icon#6"/>
    <dgm:cxn modelId="{0F6E9A46-A5EB-4149-B2F7-493F94A4EAEA}" type="presParOf" srcId="{D6F657B8-4565-43E5-88A2-FCA0A120DA86}" destId="{5F4995D0-468F-45EF-8426-E359CE19FE41}" srcOrd="1" destOrd="0" presId="urn:diagrams.loki3.com/BracketList+Icon#6"/>
    <dgm:cxn modelId="{FD67EEA0-3EE2-48B6-BEA0-59CEB0243CE3}" type="presParOf" srcId="{D6F657B8-4565-43E5-88A2-FCA0A120DA86}" destId="{CB344F89-98AE-40B2-80EA-FB0C48C9801E}" srcOrd="2" destOrd="0" presId="urn:diagrams.loki3.com/BracketList+Icon#6"/>
    <dgm:cxn modelId="{440C9DA5-5114-4A96-B8B1-924587942867}" type="presParOf" srcId="{D6F657B8-4565-43E5-88A2-FCA0A120DA86}" destId="{AD25A334-E681-4231-ADFD-61364123398F}" srcOrd="3" destOrd="0" presId="urn:diagrams.loki3.com/BracketList+Icon#6"/>
    <dgm:cxn modelId="{11E3DD0C-7EEE-4577-8551-C5D1ED661AF3}" type="presParOf" srcId="{C0FDA332-B517-4431-9CC0-85430F0EA361}" destId="{643054DD-EFDC-4E32-B56E-FEB61DA7A0EE}" srcOrd="3" destOrd="0" presId="urn:diagrams.loki3.com/BracketList+Icon#6"/>
    <dgm:cxn modelId="{6026A694-CF28-46A8-AAF4-0413310F58B7}" type="presParOf" srcId="{C0FDA332-B517-4431-9CC0-85430F0EA361}" destId="{937CD18A-F69D-419D-B5FD-53D4DBB3030C}" srcOrd="4" destOrd="0" presId="urn:diagrams.loki3.com/BracketList+Icon#6"/>
    <dgm:cxn modelId="{B0A7EB00-5EB1-43F3-986F-3A8A13DBC2A7}" type="presParOf" srcId="{937CD18A-F69D-419D-B5FD-53D4DBB3030C}" destId="{DEC4D8F9-D405-4714-8F3C-B1660EB49820}" srcOrd="0" destOrd="0" presId="urn:diagrams.loki3.com/BracketList+Icon#6"/>
    <dgm:cxn modelId="{C2CC7A43-6922-4A58-B6B6-3F2440D7196D}" type="presParOf" srcId="{937CD18A-F69D-419D-B5FD-53D4DBB3030C}" destId="{8EF42B86-48B1-41D6-8A39-31CA39ACCBC9}" srcOrd="1" destOrd="0" presId="urn:diagrams.loki3.com/BracketList+Icon#6"/>
    <dgm:cxn modelId="{22B1D8BD-E381-43EF-9934-CCE75457D7B7}" type="presParOf" srcId="{937CD18A-F69D-419D-B5FD-53D4DBB3030C}" destId="{B7700B78-B3BD-40AF-BF02-8113B168971F}" srcOrd="2" destOrd="0" presId="urn:diagrams.loki3.com/BracketList+Icon#6"/>
    <dgm:cxn modelId="{BB9206A0-7545-42A5-83AD-9D578F2C85BF}" type="presParOf" srcId="{937CD18A-F69D-419D-B5FD-53D4DBB3030C}" destId="{681651AD-219E-4C54-827A-5F7134C21498}" srcOrd="3" destOrd="0" presId="urn:diagrams.loki3.com/BracketList+Icon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9E105-A636-4CEB-AA4A-3CF0019B386C}" type="doc">
      <dgm:prSet loTypeId="urn:microsoft.com/office/officeart/2005/8/layout/hList1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pt-PT"/>
        </a:p>
      </dgm:t>
    </dgm:pt>
    <dgm:pt modelId="{357D0A52-459A-404B-B005-0893C3B152C5}">
      <dgm:prSet phldrT="[Texto]" custT="1"/>
      <dgm:spPr/>
      <dgm:t>
        <a:bodyPr/>
        <a:lstStyle/>
        <a:p>
          <a:r>
            <a:rPr lang="pt-PT" sz="1400" b="1" dirty="0">
              <a:solidFill>
                <a:schemeClr val="bg1"/>
              </a:solidFill>
              <a:latin typeface="Calibri" pitchFamily="34" charset="0"/>
            </a:rPr>
            <a:t>Urbanização</a:t>
          </a:r>
        </a:p>
      </dgm:t>
    </dgm:pt>
    <dgm:pt modelId="{4BC0C0F0-9622-49BC-98D8-ECB05D31D9FA}" type="parTrans" cxnId="{6F000D11-2251-4BA4-995D-52821C65282E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0442439F-FECC-4102-B341-A1EDEF0E2E77}" type="sibTrans" cxnId="{6F000D11-2251-4BA4-995D-52821C65282E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B15734D0-6126-4049-B6FD-5B741D4DAAEF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População urbana</a:t>
          </a:r>
        </a:p>
      </dgm:t>
    </dgm:pt>
    <dgm:pt modelId="{EA46E91B-1F96-4385-B05C-8169053CC97A}" type="parTrans" cxnId="{798A5DD5-82B8-4E4F-91B6-F7D3DDF7B12B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D57F36FA-E4E7-4AF1-BBF5-0D69BEA22424}" type="sibTrans" cxnId="{798A5DD5-82B8-4E4F-91B6-F7D3DDF7B12B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B5AE5579-1E95-45EA-A3E1-9F9CB5EC352E}">
      <dgm:prSet phldrT="[Texto]" custT="1"/>
      <dgm:spPr/>
      <dgm:t>
        <a:bodyPr/>
        <a:lstStyle/>
        <a:p>
          <a:r>
            <a:rPr lang="pt-PT" sz="1400" b="1" dirty="0">
              <a:solidFill>
                <a:schemeClr val="bg1"/>
              </a:solidFill>
              <a:latin typeface="Calibri" pitchFamily="34" charset="0"/>
            </a:rPr>
            <a:t>Sector Privado</a:t>
          </a:r>
        </a:p>
      </dgm:t>
    </dgm:pt>
    <dgm:pt modelId="{30CF1962-9688-49B8-BA10-DA79632A68A5}" type="parTrans" cxnId="{FE3C0C3E-0E91-41B6-90F6-ADB875934F9A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95832A23-D018-41AD-9405-19C8976AB38F}" type="sibTrans" cxnId="{FE3C0C3E-0E91-41B6-90F6-ADB875934F9A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8CEFAA08-64CB-421C-BC20-7CF57A7F851E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Crescente importância</a:t>
          </a:r>
        </a:p>
      </dgm:t>
    </dgm:pt>
    <dgm:pt modelId="{0F5BCB54-168A-4849-BCEF-C9A9739DC824}" type="parTrans" cxnId="{85C83D41-C107-499A-8567-EF50B7E3B9A9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11D04261-CFA7-416F-BE7D-20752D08E965}" type="sibTrans" cxnId="{85C83D41-C107-499A-8567-EF50B7E3B9A9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8949DEF6-4BB0-4DA3-9674-4103EAD70D87}">
      <dgm:prSet phldrT="[Texto]" custT="1"/>
      <dgm:spPr/>
      <dgm:t>
        <a:bodyPr/>
        <a:lstStyle/>
        <a:p>
          <a:r>
            <a:rPr lang="pt-PT" sz="1400" b="1" dirty="0">
              <a:solidFill>
                <a:schemeClr val="bg1"/>
              </a:solidFill>
              <a:latin typeface="Calibri" pitchFamily="34" charset="0"/>
            </a:rPr>
            <a:t>Sector Público</a:t>
          </a:r>
        </a:p>
      </dgm:t>
    </dgm:pt>
    <dgm:pt modelId="{A3A64E46-709D-4390-B54E-CD45BA9731DF}" type="parTrans" cxnId="{C9DC3C13-65EE-402F-86B3-37BFC2C47CAE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D907027A-1C73-4AD2-B8E3-8CB8CE410664}" type="sibTrans" cxnId="{C9DC3C13-65EE-402F-86B3-37BFC2C47CAE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13EF7DCB-40FE-40DC-9E72-290E90E95CF3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Mais pressão sobre o SNS:</a:t>
          </a:r>
        </a:p>
      </dgm:t>
    </dgm:pt>
    <dgm:pt modelId="{8AD99E1C-622D-49E8-A2E6-9D08B5A867D5}" type="parTrans" cxnId="{58D2604C-DCAD-42E6-B7C8-721BAC218DF3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C109A337-9C93-4C34-A813-DD932AA3C758}" type="sibTrans" cxnId="{58D2604C-DCAD-42E6-B7C8-721BAC218DF3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09E6809E-8139-4279-9CE2-A772FCC998C0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60% em 2010</a:t>
          </a:r>
        </a:p>
      </dgm:t>
    </dgm:pt>
    <dgm:pt modelId="{DEBF2FB7-E2B5-4F68-AB61-A8893FB377EF}" type="parTrans" cxnId="{EDDDB81E-6AD1-427F-AD10-5E79FB194D90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8C862B64-BBFE-487D-96E5-4E6584B8ED17}" type="sibTrans" cxnId="{EDDDB81E-6AD1-427F-AD10-5E79FB194D90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D8063EC1-339D-4720-9E4C-7FCC066B0675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27% em 1980</a:t>
          </a:r>
        </a:p>
      </dgm:t>
    </dgm:pt>
    <dgm:pt modelId="{AE98B6E3-A68B-46C2-9B63-2B56C2A84B9D}" type="parTrans" cxnId="{F40CAD0A-F03A-4DD7-9D2F-FBCBCF9633E5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38F36954-1EBE-40FF-B67D-C75BA68BA3ED}" type="sibTrans" cxnId="{F40CAD0A-F03A-4DD7-9D2F-FBCBCF9633E5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FE53D87E-A08D-42B2-A4FF-97F92FD033C0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Interligação ao sector público</a:t>
          </a:r>
        </a:p>
      </dgm:t>
    </dgm:pt>
    <dgm:pt modelId="{B4AC3FA8-B88F-472D-94BE-5A2B63FB9465}" type="parTrans" cxnId="{88B2C3C1-0762-4098-B55E-814BAEC62EBD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F56978A5-33CE-41E1-B62B-284312826CB1}" type="sibTrans" cxnId="{88B2C3C1-0762-4098-B55E-814BAEC62EBD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10057814-1BBF-402F-82E5-F470AC20E17D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Mais procura de cuidados de saúde</a:t>
          </a:r>
        </a:p>
      </dgm:t>
    </dgm:pt>
    <dgm:pt modelId="{5FA09EC4-B3BA-4D9C-B6A9-3E01FDC66AD2}" type="parTrans" cxnId="{046AD4F7-C4F8-4393-84B4-BBFC5EB8B798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B6B5CE64-6ACF-4681-B0B1-80EEE090D31E}" type="sibTrans" cxnId="{046AD4F7-C4F8-4393-84B4-BBFC5EB8B798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E1B0D06F-9560-4648-8180-AC72475051B6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Mais agudizações</a:t>
          </a:r>
        </a:p>
      </dgm:t>
    </dgm:pt>
    <dgm:pt modelId="{1B61C3FF-7EDA-455E-ACC8-D50A6E48C69F}" type="parTrans" cxnId="{8574EB4C-C30A-47CB-91E7-6D4A37BDF714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6E42EC05-0F0F-4513-A881-13E5092841B5}" type="sibTrans" cxnId="{8574EB4C-C30A-47CB-91E7-6D4A37BDF714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ECE531CF-4F05-4FC6-B4D7-F593BB9B8F46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Cidadãos mais exigentes (internet; informação)</a:t>
          </a:r>
        </a:p>
      </dgm:t>
    </dgm:pt>
    <dgm:pt modelId="{ECB3CE6D-D228-4E7A-9748-C4A3CBBD20CA}" type="parTrans" cxnId="{59057416-3AE0-49A2-B902-CBB422F95231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153554A6-128D-4C27-980F-72A02535542D}" type="sibTrans" cxnId="{59057416-3AE0-49A2-B902-CBB422F95231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6856578E-263C-4BD6-87E8-1875C0EFE627}" type="pres">
      <dgm:prSet presAssocID="{B4B9E105-A636-4CEB-AA4A-3CF0019B386C}" presName="Name0" presStyleCnt="0">
        <dgm:presLayoutVars>
          <dgm:dir/>
          <dgm:animLvl val="lvl"/>
          <dgm:resizeHandles val="exact"/>
        </dgm:presLayoutVars>
      </dgm:prSet>
      <dgm:spPr/>
    </dgm:pt>
    <dgm:pt modelId="{62DA5242-5425-41E7-85C5-03496108E560}" type="pres">
      <dgm:prSet presAssocID="{357D0A52-459A-404B-B005-0893C3B152C5}" presName="composite" presStyleCnt="0"/>
      <dgm:spPr/>
    </dgm:pt>
    <dgm:pt modelId="{453DE505-3372-48F8-977A-BA88B6988818}" type="pres">
      <dgm:prSet presAssocID="{357D0A52-459A-404B-B005-0893C3B152C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D4AB9CB-DDD1-4C3C-AADC-FFCF9CECDBE1}" type="pres">
      <dgm:prSet presAssocID="{357D0A52-459A-404B-B005-0893C3B152C5}" presName="desTx" presStyleLbl="alignAccFollowNode1" presStyleIdx="0" presStyleCnt="3" custLinFactNeighborY="4484">
        <dgm:presLayoutVars>
          <dgm:bulletEnabled val="1"/>
        </dgm:presLayoutVars>
      </dgm:prSet>
      <dgm:spPr/>
    </dgm:pt>
    <dgm:pt modelId="{D8CC4B69-A738-4A9E-8216-AC14C2BDC213}" type="pres">
      <dgm:prSet presAssocID="{0442439F-FECC-4102-B341-A1EDEF0E2E77}" presName="space" presStyleCnt="0"/>
      <dgm:spPr/>
    </dgm:pt>
    <dgm:pt modelId="{5149EBFC-7C6B-40D5-B4E0-B2F556CCE16E}" type="pres">
      <dgm:prSet presAssocID="{B5AE5579-1E95-45EA-A3E1-9F9CB5EC352E}" presName="composite" presStyleCnt="0"/>
      <dgm:spPr/>
    </dgm:pt>
    <dgm:pt modelId="{FF530565-95CD-43A0-83C7-393C7511201E}" type="pres">
      <dgm:prSet presAssocID="{B5AE5579-1E95-45EA-A3E1-9F9CB5EC352E}" presName="parTx" presStyleLbl="alignNode1" presStyleIdx="1" presStyleCnt="3" custLinFactNeighborX="3705" custLinFactNeighborY="2211">
        <dgm:presLayoutVars>
          <dgm:chMax val="0"/>
          <dgm:chPref val="0"/>
          <dgm:bulletEnabled val="1"/>
        </dgm:presLayoutVars>
      </dgm:prSet>
      <dgm:spPr/>
    </dgm:pt>
    <dgm:pt modelId="{33AAAE74-CAB3-4628-9CE8-227AB63AF0D4}" type="pres">
      <dgm:prSet presAssocID="{B5AE5579-1E95-45EA-A3E1-9F9CB5EC352E}" presName="desTx" presStyleLbl="alignAccFollowNode1" presStyleIdx="1" presStyleCnt="3" custLinFactNeighborX="3841" custLinFactNeighborY="4484">
        <dgm:presLayoutVars>
          <dgm:bulletEnabled val="1"/>
        </dgm:presLayoutVars>
      </dgm:prSet>
      <dgm:spPr/>
    </dgm:pt>
    <dgm:pt modelId="{9D0154F2-8ACF-4616-82B5-9DDDB8553265}" type="pres">
      <dgm:prSet presAssocID="{95832A23-D018-41AD-9405-19C8976AB38F}" presName="space" presStyleCnt="0"/>
      <dgm:spPr/>
    </dgm:pt>
    <dgm:pt modelId="{1EDFEE2D-6ABF-4318-ADF2-BF1EBE715803}" type="pres">
      <dgm:prSet presAssocID="{8949DEF6-4BB0-4DA3-9674-4103EAD70D87}" presName="composite" presStyleCnt="0"/>
      <dgm:spPr/>
    </dgm:pt>
    <dgm:pt modelId="{C216AAE6-1AE2-4DF9-A1D6-BF93573002F7}" type="pres">
      <dgm:prSet presAssocID="{8949DEF6-4BB0-4DA3-9674-4103EAD70D8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AA9F4E9-E9DB-45C3-8480-05F2903B82B4}" type="pres">
      <dgm:prSet presAssocID="{8949DEF6-4BB0-4DA3-9674-4103EAD70D8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46AD4F7-C4F8-4393-84B4-BBFC5EB8B798}" srcId="{8949DEF6-4BB0-4DA3-9674-4103EAD70D87}" destId="{10057814-1BBF-402F-82E5-F470AC20E17D}" srcOrd="1" destOrd="0" parTransId="{5FA09EC4-B3BA-4D9C-B6A9-3E01FDC66AD2}" sibTransId="{B6B5CE64-6ACF-4681-B0B1-80EEE090D31E}"/>
    <dgm:cxn modelId="{59057416-3AE0-49A2-B902-CBB422F95231}" srcId="{8949DEF6-4BB0-4DA3-9674-4103EAD70D87}" destId="{ECE531CF-4F05-4FC6-B4D7-F593BB9B8F46}" srcOrd="3" destOrd="0" parTransId="{ECB3CE6D-D228-4E7A-9748-C4A3CBBD20CA}" sibTransId="{153554A6-128D-4C27-980F-72A02535542D}"/>
    <dgm:cxn modelId="{2A868268-E967-4CBB-A02E-948BE4252F9F}" type="presOf" srcId="{B4B9E105-A636-4CEB-AA4A-3CF0019B386C}" destId="{6856578E-263C-4BD6-87E8-1875C0EFE627}" srcOrd="0" destOrd="0" presId="urn:microsoft.com/office/officeart/2005/8/layout/hList1"/>
    <dgm:cxn modelId="{5FBA586D-39FA-4D3E-AF2F-9DB64A9C48E0}" type="presOf" srcId="{ECE531CF-4F05-4FC6-B4D7-F593BB9B8F46}" destId="{7AA9F4E9-E9DB-45C3-8480-05F2903B82B4}" srcOrd="0" destOrd="3" presId="urn:microsoft.com/office/officeart/2005/8/layout/hList1"/>
    <dgm:cxn modelId="{CB9B4092-05D7-43F8-B5C6-062947A4297F}" type="presOf" srcId="{8949DEF6-4BB0-4DA3-9674-4103EAD70D87}" destId="{C216AAE6-1AE2-4DF9-A1D6-BF93573002F7}" srcOrd="0" destOrd="0" presId="urn:microsoft.com/office/officeart/2005/8/layout/hList1"/>
    <dgm:cxn modelId="{6F000D11-2251-4BA4-995D-52821C65282E}" srcId="{B4B9E105-A636-4CEB-AA4A-3CF0019B386C}" destId="{357D0A52-459A-404B-B005-0893C3B152C5}" srcOrd="0" destOrd="0" parTransId="{4BC0C0F0-9622-49BC-98D8-ECB05D31D9FA}" sibTransId="{0442439F-FECC-4102-B341-A1EDEF0E2E77}"/>
    <dgm:cxn modelId="{FE3C0C3E-0E91-41B6-90F6-ADB875934F9A}" srcId="{B4B9E105-A636-4CEB-AA4A-3CF0019B386C}" destId="{B5AE5579-1E95-45EA-A3E1-9F9CB5EC352E}" srcOrd="1" destOrd="0" parTransId="{30CF1962-9688-49B8-BA10-DA79632A68A5}" sibTransId="{95832A23-D018-41AD-9405-19C8976AB38F}"/>
    <dgm:cxn modelId="{76E99AF8-56CA-404A-A032-889CFBF115CF}" type="presOf" srcId="{09E6809E-8139-4279-9CE2-A772FCC998C0}" destId="{6D4AB9CB-DDD1-4C3C-AADC-FFCF9CECDBE1}" srcOrd="0" destOrd="1" presId="urn:microsoft.com/office/officeart/2005/8/layout/hList1"/>
    <dgm:cxn modelId="{E69D658B-4688-45AF-AA3B-CD2BFAADF923}" type="presOf" srcId="{B5AE5579-1E95-45EA-A3E1-9F9CB5EC352E}" destId="{FF530565-95CD-43A0-83C7-393C7511201E}" srcOrd="0" destOrd="0" presId="urn:microsoft.com/office/officeart/2005/8/layout/hList1"/>
    <dgm:cxn modelId="{58D2604C-DCAD-42E6-B7C8-721BAC218DF3}" srcId="{8949DEF6-4BB0-4DA3-9674-4103EAD70D87}" destId="{13EF7DCB-40FE-40DC-9E72-290E90E95CF3}" srcOrd="0" destOrd="0" parTransId="{8AD99E1C-622D-49E8-A2E6-9D08B5A867D5}" sibTransId="{C109A337-9C93-4C34-A813-DD932AA3C758}"/>
    <dgm:cxn modelId="{88F14064-68C7-452A-909F-2947832A52C3}" type="presOf" srcId="{8CEFAA08-64CB-421C-BC20-7CF57A7F851E}" destId="{33AAAE74-CAB3-4628-9CE8-227AB63AF0D4}" srcOrd="0" destOrd="0" presId="urn:microsoft.com/office/officeart/2005/8/layout/hList1"/>
    <dgm:cxn modelId="{85C83D41-C107-499A-8567-EF50B7E3B9A9}" srcId="{B5AE5579-1E95-45EA-A3E1-9F9CB5EC352E}" destId="{8CEFAA08-64CB-421C-BC20-7CF57A7F851E}" srcOrd="0" destOrd="0" parTransId="{0F5BCB54-168A-4849-BCEF-C9A9739DC824}" sibTransId="{11D04261-CFA7-416F-BE7D-20752D08E965}"/>
    <dgm:cxn modelId="{2DC860CE-604D-458B-BE95-E442DBFAEC2B}" type="presOf" srcId="{B15734D0-6126-4049-B6FD-5B741D4DAAEF}" destId="{6D4AB9CB-DDD1-4C3C-AADC-FFCF9CECDBE1}" srcOrd="0" destOrd="0" presId="urn:microsoft.com/office/officeart/2005/8/layout/hList1"/>
    <dgm:cxn modelId="{EDDDB81E-6AD1-427F-AD10-5E79FB194D90}" srcId="{357D0A52-459A-404B-B005-0893C3B152C5}" destId="{09E6809E-8139-4279-9CE2-A772FCC998C0}" srcOrd="1" destOrd="0" parTransId="{DEBF2FB7-E2B5-4F68-AB61-A8893FB377EF}" sibTransId="{8C862B64-BBFE-487D-96E5-4E6584B8ED17}"/>
    <dgm:cxn modelId="{88B2C3C1-0762-4098-B55E-814BAEC62EBD}" srcId="{B5AE5579-1E95-45EA-A3E1-9F9CB5EC352E}" destId="{FE53D87E-A08D-42B2-A4FF-97F92FD033C0}" srcOrd="1" destOrd="0" parTransId="{B4AC3FA8-B88F-472D-94BE-5A2B63FB9465}" sibTransId="{F56978A5-33CE-41E1-B62B-284312826CB1}"/>
    <dgm:cxn modelId="{86DB6E3C-B23F-43CE-A2F1-0E97CEE4396E}" type="presOf" srcId="{357D0A52-459A-404B-B005-0893C3B152C5}" destId="{453DE505-3372-48F8-977A-BA88B6988818}" srcOrd="0" destOrd="0" presId="urn:microsoft.com/office/officeart/2005/8/layout/hList1"/>
    <dgm:cxn modelId="{C9DC3C13-65EE-402F-86B3-37BFC2C47CAE}" srcId="{B4B9E105-A636-4CEB-AA4A-3CF0019B386C}" destId="{8949DEF6-4BB0-4DA3-9674-4103EAD70D87}" srcOrd="2" destOrd="0" parTransId="{A3A64E46-709D-4390-B54E-CD45BA9731DF}" sibTransId="{D907027A-1C73-4AD2-B8E3-8CB8CE410664}"/>
    <dgm:cxn modelId="{195BCDEB-50C6-48EB-98BE-2E9DB8EFDD1C}" type="presOf" srcId="{E1B0D06F-9560-4648-8180-AC72475051B6}" destId="{7AA9F4E9-E9DB-45C3-8480-05F2903B82B4}" srcOrd="0" destOrd="2" presId="urn:microsoft.com/office/officeart/2005/8/layout/hList1"/>
    <dgm:cxn modelId="{6C8E57CD-9660-4D51-BC8C-C270913D99BB}" type="presOf" srcId="{13EF7DCB-40FE-40DC-9E72-290E90E95CF3}" destId="{7AA9F4E9-E9DB-45C3-8480-05F2903B82B4}" srcOrd="0" destOrd="0" presId="urn:microsoft.com/office/officeart/2005/8/layout/hList1"/>
    <dgm:cxn modelId="{8574EB4C-C30A-47CB-91E7-6D4A37BDF714}" srcId="{8949DEF6-4BB0-4DA3-9674-4103EAD70D87}" destId="{E1B0D06F-9560-4648-8180-AC72475051B6}" srcOrd="2" destOrd="0" parTransId="{1B61C3FF-7EDA-455E-ACC8-D50A6E48C69F}" sibTransId="{6E42EC05-0F0F-4513-A881-13E5092841B5}"/>
    <dgm:cxn modelId="{8DB0B8E4-FC48-438B-98AF-5A4C6DFF46BA}" type="presOf" srcId="{FE53D87E-A08D-42B2-A4FF-97F92FD033C0}" destId="{33AAAE74-CAB3-4628-9CE8-227AB63AF0D4}" srcOrd="0" destOrd="1" presId="urn:microsoft.com/office/officeart/2005/8/layout/hList1"/>
    <dgm:cxn modelId="{11891083-3F0F-4DFD-961E-3EC33EF1EE14}" type="presOf" srcId="{10057814-1BBF-402F-82E5-F470AC20E17D}" destId="{7AA9F4E9-E9DB-45C3-8480-05F2903B82B4}" srcOrd="0" destOrd="1" presId="urn:microsoft.com/office/officeart/2005/8/layout/hList1"/>
    <dgm:cxn modelId="{F40CAD0A-F03A-4DD7-9D2F-FBCBCF9633E5}" srcId="{357D0A52-459A-404B-B005-0893C3B152C5}" destId="{D8063EC1-339D-4720-9E4C-7FCC066B0675}" srcOrd="2" destOrd="0" parTransId="{AE98B6E3-A68B-46C2-9B63-2B56C2A84B9D}" sibTransId="{38F36954-1EBE-40FF-B67D-C75BA68BA3ED}"/>
    <dgm:cxn modelId="{05F31992-3372-4E0C-AD23-1256B04F720E}" type="presOf" srcId="{D8063EC1-339D-4720-9E4C-7FCC066B0675}" destId="{6D4AB9CB-DDD1-4C3C-AADC-FFCF9CECDBE1}" srcOrd="0" destOrd="2" presId="urn:microsoft.com/office/officeart/2005/8/layout/hList1"/>
    <dgm:cxn modelId="{798A5DD5-82B8-4E4F-91B6-F7D3DDF7B12B}" srcId="{357D0A52-459A-404B-B005-0893C3B152C5}" destId="{B15734D0-6126-4049-B6FD-5B741D4DAAEF}" srcOrd="0" destOrd="0" parTransId="{EA46E91B-1F96-4385-B05C-8169053CC97A}" sibTransId="{D57F36FA-E4E7-4AF1-BBF5-0D69BEA22424}"/>
    <dgm:cxn modelId="{D7135BCC-D71D-4CD0-9AD9-52CF536E4C97}" type="presParOf" srcId="{6856578E-263C-4BD6-87E8-1875C0EFE627}" destId="{62DA5242-5425-41E7-85C5-03496108E560}" srcOrd="0" destOrd="0" presId="urn:microsoft.com/office/officeart/2005/8/layout/hList1"/>
    <dgm:cxn modelId="{06E88535-5373-4726-B18D-5972D4983D7A}" type="presParOf" srcId="{62DA5242-5425-41E7-85C5-03496108E560}" destId="{453DE505-3372-48F8-977A-BA88B6988818}" srcOrd="0" destOrd="0" presId="urn:microsoft.com/office/officeart/2005/8/layout/hList1"/>
    <dgm:cxn modelId="{DCF099F9-FF68-43E8-ABE8-785867D521EF}" type="presParOf" srcId="{62DA5242-5425-41E7-85C5-03496108E560}" destId="{6D4AB9CB-DDD1-4C3C-AADC-FFCF9CECDBE1}" srcOrd="1" destOrd="0" presId="urn:microsoft.com/office/officeart/2005/8/layout/hList1"/>
    <dgm:cxn modelId="{2724182B-FC36-47FB-8528-3BECBB8B6097}" type="presParOf" srcId="{6856578E-263C-4BD6-87E8-1875C0EFE627}" destId="{D8CC4B69-A738-4A9E-8216-AC14C2BDC213}" srcOrd="1" destOrd="0" presId="urn:microsoft.com/office/officeart/2005/8/layout/hList1"/>
    <dgm:cxn modelId="{57523DC2-92D1-492E-ABE4-62328EAA7616}" type="presParOf" srcId="{6856578E-263C-4BD6-87E8-1875C0EFE627}" destId="{5149EBFC-7C6B-40D5-B4E0-B2F556CCE16E}" srcOrd="2" destOrd="0" presId="urn:microsoft.com/office/officeart/2005/8/layout/hList1"/>
    <dgm:cxn modelId="{A8DEBD4D-F37C-4D8F-B27E-E42811969746}" type="presParOf" srcId="{5149EBFC-7C6B-40D5-B4E0-B2F556CCE16E}" destId="{FF530565-95CD-43A0-83C7-393C7511201E}" srcOrd="0" destOrd="0" presId="urn:microsoft.com/office/officeart/2005/8/layout/hList1"/>
    <dgm:cxn modelId="{0495528E-ECA7-4B43-9867-A885A3685393}" type="presParOf" srcId="{5149EBFC-7C6B-40D5-B4E0-B2F556CCE16E}" destId="{33AAAE74-CAB3-4628-9CE8-227AB63AF0D4}" srcOrd="1" destOrd="0" presId="urn:microsoft.com/office/officeart/2005/8/layout/hList1"/>
    <dgm:cxn modelId="{88BC16C4-703F-4C64-9E14-A3D82587012D}" type="presParOf" srcId="{6856578E-263C-4BD6-87E8-1875C0EFE627}" destId="{9D0154F2-8ACF-4616-82B5-9DDDB8553265}" srcOrd="3" destOrd="0" presId="urn:microsoft.com/office/officeart/2005/8/layout/hList1"/>
    <dgm:cxn modelId="{1C04613A-DE4B-4793-923A-A4A52532664F}" type="presParOf" srcId="{6856578E-263C-4BD6-87E8-1875C0EFE627}" destId="{1EDFEE2D-6ABF-4318-ADF2-BF1EBE715803}" srcOrd="4" destOrd="0" presId="urn:microsoft.com/office/officeart/2005/8/layout/hList1"/>
    <dgm:cxn modelId="{CAAC6DB1-5D54-444C-A329-E82062BDD4FF}" type="presParOf" srcId="{1EDFEE2D-6ABF-4318-ADF2-BF1EBE715803}" destId="{C216AAE6-1AE2-4DF9-A1D6-BF93573002F7}" srcOrd="0" destOrd="0" presId="urn:microsoft.com/office/officeart/2005/8/layout/hList1"/>
    <dgm:cxn modelId="{41681306-2ADC-4755-ABAC-E00E778C0906}" type="presParOf" srcId="{1EDFEE2D-6ABF-4318-ADF2-BF1EBE715803}" destId="{7AA9F4E9-E9DB-45C3-8480-05F2903B82B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B9E105-A636-4CEB-AA4A-3CF0019B386C}" type="doc">
      <dgm:prSet loTypeId="urn:microsoft.com/office/officeart/2005/8/layout/hList1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pt-PT"/>
        </a:p>
      </dgm:t>
    </dgm:pt>
    <dgm:pt modelId="{357D0A52-459A-404B-B005-0893C3B152C5}">
      <dgm:prSet phldrT="[Texto]" custT="1"/>
      <dgm:spPr/>
      <dgm:t>
        <a:bodyPr/>
        <a:lstStyle/>
        <a:p>
          <a:r>
            <a:rPr lang="pt-PT" sz="1300" b="1" dirty="0">
              <a:solidFill>
                <a:schemeClr val="bg1"/>
              </a:solidFill>
              <a:latin typeface="Calibri" pitchFamily="34" charset="0"/>
            </a:rPr>
            <a:t>Envelhecimento</a:t>
          </a:r>
        </a:p>
      </dgm:t>
    </dgm:pt>
    <dgm:pt modelId="{4BC0C0F0-9622-49BC-98D8-ECB05D31D9FA}" type="parTrans" cxnId="{6F000D11-2251-4BA4-995D-52821C65282E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0442439F-FECC-4102-B341-A1EDEF0E2E77}" type="sibTrans" cxnId="{6F000D11-2251-4BA4-995D-52821C65282E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B15734D0-6126-4049-B6FD-5B741D4DAAEF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População com mais de 65 anos:</a:t>
          </a:r>
        </a:p>
      </dgm:t>
    </dgm:pt>
    <dgm:pt modelId="{EA46E91B-1F96-4385-B05C-8169053CC97A}" type="parTrans" cxnId="{798A5DD5-82B8-4E4F-91B6-F7D3DDF7B12B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D57F36FA-E4E7-4AF1-BBF5-0D69BEA22424}" type="sibTrans" cxnId="{798A5DD5-82B8-4E4F-91B6-F7D3DDF7B12B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B5AE5579-1E95-45EA-A3E1-9F9CB5EC352E}">
      <dgm:prSet phldrT="[Texto]" custT="1"/>
      <dgm:spPr/>
      <dgm:t>
        <a:bodyPr/>
        <a:lstStyle/>
        <a:p>
          <a:r>
            <a:rPr lang="pt-PT" sz="1400" b="1" dirty="0">
              <a:solidFill>
                <a:schemeClr val="bg1"/>
              </a:solidFill>
              <a:latin typeface="Calibri" pitchFamily="34" charset="0"/>
            </a:rPr>
            <a:t>Taxa de natalidade</a:t>
          </a:r>
        </a:p>
      </dgm:t>
    </dgm:pt>
    <dgm:pt modelId="{30CF1962-9688-49B8-BA10-DA79632A68A5}" type="parTrans" cxnId="{FE3C0C3E-0E91-41B6-90F6-ADB875934F9A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95832A23-D018-41AD-9405-19C8976AB38F}" type="sibTrans" cxnId="{FE3C0C3E-0E91-41B6-90F6-ADB875934F9A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8CEFAA08-64CB-421C-BC20-7CF57A7F851E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N.º de nascimentos/por 1,000 habitantes:</a:t>
          </a:r>
        </a:p>
      </dgm:t>
    </dgm:pt>
    <dgm:pt modelId="{0F5BCB54-168A-4849-BCEF-C9A9739DC824}" type="parTrans" cxnId="{85C83D41-C107-499A-8567-EF50B7E3B9A9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11D04261-CFA7-416F-BE7D-20752D08E965}" type="sibTrans" cxnId="{85C83D41-C107-499A-8567-EF50B7E3B9A9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8949DEF6-4BB0-4DA3-9674-4103EAD70D87}">
      <dgm:prSet phldrT="[Texto]" custT="1"/>
      <dgm:spPr/>
      <dgm:t>
        <a:bodyPr/>
        <a:lstStyle/>
        <a:p>
          <a:r>
            <a:rPr lang="pt-PT" sz="1400" b="1" dirty="0">
              <a:solidFill>
                <a:schemeClr val="bg1"/>
              </a:solidFill>
              <a:latin typeface="Calibri" pitchFamily="34" charset="0"/>
            </a:rPr>
            <a:t>Prevalência das doenças</a:t>
          </a:r>
        </a:p>
      </dgm:t>
    </dgm:pt>
    <dgm:pt modelId="{A3A64E46-709D-4390-B54E-CD45BA9731DF}" type="parTrans" cxnId="{C9DC3C13-65EE-402F-86B3-37BFC2C47CAE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D907027A-1C73-4AD2-B8E3-8CB8CE410664}" type="sibTrans" cxnId="{C9DC3C13-65EE-402F-86B3-37BFC2C47CAE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13EF7DCB-40FE-40DC-9E72-290E90E95CF3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Obesidade</a:t>
          </a:r>
        </a:p>
      </dgm:t>
    </dgm:pt>
    <dgm:pt modelId="{8AD99E1C-622D-49E8-A2E6-9D08B5A867D5}" type="parTrans" cxnId="{58D2604C-DCAD-42E6-B7C8-721BAC218DF3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C109A337-9C93-4C34-A813-DD932AA3C758}" type="sibTrans" cxnId="{58D2604C-DCAD-42E6-B7C8-721BAC218DF3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09E6809E-8139-4279-9CE2-A772FCC998C0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19% em 2011</a:t>
          </a:r>
        </a:p>
      </dgm:t>
    </dgm:pt>
    <dgm:pt modelId="{DEBF2FB7-E2B5-4F68-AB61-A8893FB377EF}" type="parTrans" cxnId="{EDDDB81E-6AD1-427F-AD10-5E79FB194D90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8C862B64-BBFE-487D-96E5-4E6584B8ED17}" type="sibTrans" cxnId="{EDDDB81E-6AD1-427F-AD10-5E79FB194D90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D8063EC1-339D-4720-9E4C-7FCC066B0675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10% em 1980</a:t>
          </a:r>
        </a:p>
      </dgm:t>
    </dgm:pt>
    <dgm:pt modelId="{AE98B6E3-A68B-46C2-9B63-2B56C2A84B9D}" type="parTrans" cxnId="{F40CAD0A-F03A-4DD7-9D2F-FBCBCF9633E5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38F36954-1EBE-40FF-B67D-C75BA68BA3ED}" type="sibTrans" cxnId="{F40CAD0A-F03A-4DD7-9D2F-FBCBCF9633E5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E1B0D06F-9560-4648-8180-AC72475051B6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Hipertensão</a:t>
          </a:r>
        </a:p>
      </dgm:t>
    </dgm:pt>
    <dgm:pt modelId="{1B61C3FF-7EDA-455E-ACC8-D50A6E48C69F}" type="parTrans" cxnId="{8574EB4C-C30A-47CB-91E7-6D4A37BDF714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6E42EC05-0F0F-4513-A881-13E5092841B5}" type="sibTrans" cxnId="{8574EB4C-C30A-47CB-91E7-6D4A37BDF714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356D8106-CB3E-4B4C-B978-CD206DBBAA4F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9 em 2011</a:t>
          </a:r>
        </a:p>
      </dgm:t>
    </dgm:pt>
    <dgm:pt modelId="{537DE3E8-F365-4642-A26F-A7D2155156E7}" type="parTrans" cxnId="{23AFA78D-2303-4E0D-BBA5-B9B524DA3370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2F5E1AF0-3DC0-48AD-9482-6E862CB880FE}" type="sibTrans" cxnId="{23AFA78D-2303-4E0D-BBA5-B9B524DA3370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991A224D-7232-4971-B479-96158BDEB439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16 em 1980</a:t>
          </a:r>
        </a:p>
      </dgm:t>
    </dgm:pt>
    <dgm:pt modelId="{EE309645-7BCB-4184-907F-5BD741AB8726}" type="parTrans" cxnId="{455B0C23-E050-4752-AB7B-C0FE4C3712BB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B8B168EB-92E6-42B0-A56A-CCF34FD2B620}" type="sibTrans" cxnId="{455B0C23-E050-4752-AB7B-C0FE4C3712BB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7C5FD3FE-AC35-4AEB-BFC5-F9FE5FAE6EB5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Doenças mentais</a:t>
          </a:r>
        </a:p>
      </dgm:t>
    </dgm:pt>
    <dgm:pt modelId="{6F0DA53F-C7C7-4B38-8BB9-533E914C682A}" type="parTrans" cxnId="{5BC1DF91-FE28-4C83-B2E4-B6D9C7B3B433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511396E6-6E5C-4C95-AB5F-C7D52CA78D2E}" type="sibTrans" cxnId="{5BC1DF91-FE28-4C83-B2E4-B6D9C7B3B433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56D9E3DA-3563-473D-988A-64B32CB60E64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Doenças crónicas</a:t>
          </a:r>
        </a:p>
      </dgm:t>
    </dgm:pt>
    <dgm:pt modelId="{47011012-EAE2-4BED-831E-7F736DC4ECBF}" type="parTrans" cxnId="{C39C290B-3BA9-4212-BD34-C469EC178F0F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5C5F7AF1-4AF5-40AB-B1BC-7E8326A39BF0}" type="sibTrans" cxnId="{C39C290B-3BA9-4212-BD34-C469EC178F0F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0D2FCE67-34D1-420B-9246-D4622614295D}">
      <dgm:prSet phldrT="[Texto]" custT="1"/>
      <dgm:spPr/>
      <dgm:t>
        <a:bodyPr/>
        <a:lstStyle/>
        <a:p>
          <a:r>
            <a:rPr lang="pt-PT" sz="1400" b="1" dirty="0">
              <a:solidFill>
                <a:schemeClr val="bg1"/>
              </a:solidFill>
              <a:latin typeface="Calibri" pitchFamily="34" charset="0"/>
            </a:rPr>
            <a:t>Inovação Tecnológica</a:t>
          </a:r>
        </a:p>
      </dgm:t>
    </dgm:pt>
    <dgm:pt modelId="{5D197148-9276-4282-94BB-31B356294089}" type="parTrans" cxnId="{18FDE0C7-7C01-41AD-801A-F0B65BFF5635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E075EFBA-F62A-414E-9321-917433743731}" type="sibTrans" cxnId="{18FDE0C7-7C01-41AD-801A-F0B65BFF5635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97702328-4918-4413-9B54-AC479B24F481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Maior utilização de testes de diagnóstico</a:t>
          </a:r>
        </a:p>
      </dgm:t>
    </dgm:pt>
    <dgm:pt modelId="{C87759D2-1E49-45B6-8622-783109FD07A5}" type="parTrans" cxnId="{C7C7D755-8DC9-45F5-A2A6-87FC31FC3CFB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1273A080-C29E-4B67-8B45-D7514D185660}" type="sibTrans" cxnId="{C7C7D755-8DC9-45F5-A2A6-87FC31FC3CFB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7A9BDD50-0598-42A0-AC40-E844D5BAB0F3}">
      <dgm:prSet phldrT="[Texto]" custT="1"/>
      <dgm:spPr/>
      <dgm:t>
        <a:bodyPr/>
        <a:lstStyle/>
        <a:p>
          <a:r>
            <a:rPr lang="pt-PT" sz="1400" dirty="0">
              <a:latin typeface="Calibri" pitchFamily="34" charset="0"/>
            </a:rPr>
            <a:t>Testes de diagnósticos mais caros</a:t>
          </a:r>
        </a:p>
      </dgm:t>
    </dgm:pt>
    <dgm:pt modelId="{D5B942B3-26A6-4360-8746-2E8805AA5AB8}" type="parTrans" cxnId="{9301328B-E04C-484B-9267-EEB0F2507396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CCC9E1CF-B731-4E33-ADAD-93DA277AA27E}" type="sibTrans" cxnId="{9301328B-E04C-484B-9267-EEB0F2507396}">
      <dgm:prSet/>
      <dgm:spPr/>
      <dgm:t>
        <a:bodyPr/>
        <a:lstStyle/>
        <a:p>
          <a:endParaRPr lang="pt-PT" sz="1400">
            <a:latin typeface="Calibri" pitchFamily="34" charset="0"/>
          </a:endParaRPr>
        </a:p>
      </dgm:t>
    </dgm:pt>
    <dgm:pt modelId="{6856578E-263C-4BD6-87E8-1875C0EFE627}" type="pres">
      <dgm:prSet presAssocID="{B4B9E105-A636-4CEB-AA4A-3CF0019B386C}" presName="Name0" presStyleCnt="0">
        <dgm:presLayoutVars>
          <dgm:dir/>
          <dgm:animLvl val="lvl"/>
          <dgm:resizeHandles val="exact"/>
        </dgm:presLayoutVars>
      </dgm:prSet>
      <dgm:spPr/>
    </dgm:pt>
    <dgm:pt modelId="{62DA5242-5425-41E7-85C5-03496108E560}" type="pres">
      <dgm:prSet presAssocID="{357D0A52-459A-404B-B005-0893C3B152C5}" presName="composite" presStyleCnt="0"/>
      <dgm:spPr/>
    </dgm:pt>
    <dgm:pt modelId="{453DE505-3372-48F8-977A-BA88B6988818}" type="pres">
      <dgm:prSet presAssocID="{357D0A52-459A-404B-B005-0893C3B152C5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D4AB9CB-DDD1-4C3C-AADC-FFCF9CECDBE1}" type="pres">
      <dgm:prSet presAssocID="{357D0A52-459A-404B-B005-0893C3B152C5}" presName="desTx" presStyleLbl="alignAccFollowNode1" presStyleIdx="0" presStyleCnt="4">
        <dgm:presLayoutVars>
          <dgm:bulletEnabled val="1"/>
        </dgm:presLayoutVars>
      </dgm:prSet>
      <dgm:spPr/>
    </dgm:pt>
    <dgm:pt modelId="{D8CC4B69-A738-4A9E-8216-AC14C2BDC213}" type="pres">
      <dgm:prSet presAssocID="{0442439F-FECC-4102-B341-A1EDEF0E2E77}" presName="space" presStyleCnt="0"/>
      <dgm:spPr/>
    </dgm:pt>
    <dgm:pt modelId="{5149EBFC-7C6B-40D5-B4E0-B2F556CCE16E}" type="pres">
      <dgm:prSet presAssocID="{B5AE5579-1E95-45EA-A3E1-9F9CB5EC352E}" presName="composite" presStyleCnt="0"/>
      <dgm:spPr/>
    </dgm:pt>
    <dgm:pt modelId="{FF530565-95CD-43A0-83C7-393C7511201E}" type="pres">
      <dgm:prSet presAssocID="{B5AE5579-1E95-45EA-A3E1-9F9CB5EC352E}" presName="parTx" presStyleLbl="alignNode1" presStyleIdx="1" presStyleCnt="4" custLinFactNeighborX="-523" custLinFactNeighborY="6574">
        <dgm:presLayoutVars>
          <dgm:chMax val="0"/>
          <dgm:chPref val="0"/>
          <dgm:bulletEnabled val="1"/>
        </dgm:presLayoutVars>
      </dgm:prSet>
      <dgm:spPr/>
    </dgm:pt>
    <dgm:pt modelId="{33AAAE74-CAB3-4628-9CE8-227AB63AF0D4}" type="pres">
      <dgm:prSet presAssocID="{B5AE5579-1E95-45EA-A3E1-9F9CB5EC352E}" presName="desTx" presStyleLbl="alignAccFollowNode1" presStyleIdx="1" presStyleCnt="4" custLinFactNeighborY="2476">
        <dgm:presLayoutVars>
          <dgm:bulletEnabled val="1"/>
        </dgm:presLayoutVars>
      </dgm:prSet>
      <dgm:spPr/>
    </dgm:pt>
    <dgm:pt modelId="{9D0154F2-8ACF-4616-82B5-9DDDB8553265}" type="pres">
      <dgm:prSet presAssocID="{95832A23-D018-41AD-9405-19C8976AB38F}" presName="space" presStyleCnt="0"/>
      <dgm:spPr/>
    </dgm:pt>
    <dgm:pt modelId="{1EDFEE2D-6ABF-4318-ADF2-BF1EBE715803}" type="pres">
      <dgm:prSet presAssocID="{8949DEF6-4BB0-4DA3-9674-4103EAD70D87}" presName="composite" presStyleCnt="0"/>
      <dgm:spPr/>
    </dgm:pt>
    <dgm:pt modelId="{C216AAE6-1AE2-4DF9-A1D6-BF93573002F7}" type="pres">
      <dgm:prSet presAssocID="{8949DEF6-4BB0-4DA3-9674-4103EAD70D8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AA9F4E9-E9DB-45C3-8480-05F2903B82B4}" type="pres">
      <dgm:prSet presAssocID="{8949DEF6-4BB0-4DA3-9674-4103EAD70D87}" presName="desTx" presStyleLbl="alignAccFollowNode1" presStyleIdx="2" presStyleCnt="4">
        <dgm:presLayoutVars>
          <dgm:bulletEnabled val="1"/>
        </dgm:presLayoutVars>
      </dgm:prSet>
      <dgm:spPr/>
    </dgm:pt>
    <dgm:pt modelId="{A8AEBCB4-4560-490E-AC6C-BFDFADC389D9}" type="pres">
      <dgm:prSet presAssocID="{D907027A-1C73-4AD2-B8E3-8CB8CE410664}" presName="space" presStyleCnt="0"/>
      <dgm:spPr/>
    </dgm:pt>
    <dgm:pt modelId="{35E5D933-EC07-43E0-A89A-F92DE5DA3EF4}" type="pres">
      <dgm:prSet presAssocID="{0D2FCE67-34D1-420B-9246-D4622614295D}" presName="composite" presStyleCnt="0"/>
      <dgm:spPr/>
    </dgm:pt>
    <dgm:pt modelId="{1C5A4256-E449-40F2-81EF-6C7138DA30C5}" type="pres">
      <dgm:prSet presAssocID="{0D2FCE67-34D1-420B-9246-D4622614295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0D6F361-30EC-47D0-B8C4-28B5B499BF03}" type="pres">
      <dgm:prSet presAssocID="{0D2FCE67-34D1-420B-9246-D4622614295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98A5DD5-82B8-4E4F-91B6-F7D3DDF7B12B}" srcId="{357D0A52-459A-404B-B005-0893C3B152C5}" destId="{B15734D0-6126-4049-B6FD-5B741D4DAAEF}" srcOrd="0" destOrd="0" parTransId="{EA46E91B-1F96-4385-B05C-8169053CC97A}" sibTransId="{D57F36FA-E4E7-4AF1-BBF5-0D69BEA22424}"/>
    <dgm:cxn modelId="{5EBA1B95-53B6-46CF-9763-470E092EDF35}" type="presOf" srcId="{B15734D0-6126-4049-B6FD-5B741D4DAAEF}" destId="{6D4AB9CB-DDD1-4C3C-AADC-FFCF9CECDBE1}" srcOrd="0" destOrd="0" presId="urn:microsoft.com/office/officeart/2005/8/layout/hList1"/>
    <dgm:cxn modelId="{C9DC3C13-65EE-402F-86B3-37BFC2C47CAE}" srcId="{B4B9E105-A636-4CEB-AA4A-3CF0019B386C}" destId="{8949DEF6-4BB0-4DA3-9674-4103EAD70D87}" srcOrd="2" destOrd="0" parTransId="{A3A64E46-709D-4390-B54E-CD45BA9731DF}" sibTransId="{D907027A-1C73-4AD2-B8E3-8CB8CE410664}"/>
    <dgm:cxn modelId="{23AFA78D-2303-4E0D-BBA5-B9B524DA3370}" srcId="{B5AE5579-1E95-45EA-A3E1-9F9CB5EC352E}" destId="{356D8106-CB3E-4B4C-B978-CD206DBBAA4F}" srcOrd="1" destOrd="0" parTransId="{537DE3E8-F365-4642-A26F-A7D2155156E7}" sibTransId="{2F5E1AF0-3DC0-48AD-9482-6E862CB880FE}"/>
    <dgm:cxn modelId="{55D1D422-1AD7-44AD-82AB-DBABEB916CCA}" type="presOf" srcId="{97702328-4918-4413-9B54-AC479B24F481}" destId="{B0D6F361-30EC-47D0-B8C4-28B5B499BF03}" srcOrd="0" destOrd="0" presId="urn:microsoft.com/office/officeart/2005/8/layout/hList1"/>
    <dgm:cxn modelId="{FE3C0C3E-0E91-41B6-90F6-ADB875934F9A}" srcId="{B4B9E105-A636-4CEB-AA4A-3CF0019B386C}" destId="{B5AE5579-1E95-45EA-A3E1-9F9CB5EC352E}" srcOrd="1" destOrd="0" parTransId="{30CF1962-9688-49B8-BA10-DA79632A68A5}" sibTransId="{95832A23-D018-41AD-9405-19C8976AB38F}"/>
    <dgm:cxn modelId="{A614D774-68D0-44E7-B00B-E661416D69B3}" type="presOf" srcId="{8949DEF6-4BB0-4DA3-9674-4103EAD70D87}" destId="{C216AAE6-1AE2-4DF9-A1D6-BF93573002F7}" srcOrd="0" destOrd="0" presId="urn:microsoft.com/office/officeart/2005/8/layout/hList1"/>
    <dgm:cxn modelId="{660BEA83-A172-45E7-BF91-F4F6323A8525}" type="presOf" srcId="{56D9E3DA-3563-473D-988A-64B32CB60E64}" destId="{7AA9F4E9-E9DB-45C3-8480-05F2903B82B4}" srcOrd="0" destOrd="3" presId="urn:microsoft.com/office/officeart/2005/8/layout/hList1"/>
    <dgm:cxn modelId="{0512C1BB-D10B-4654-A6F6-C3BCDF102C88}" type="presOf" srcId="{356D8106-CB3E-4B4C-B978-CD206DBBAA4F}" destId="{33AAAE74-CAB3-4628-9CE8-227AB63AF0D4}" srcOrd="0" destOrd="1" presId="urn:microsoft.com/office/officeart/2005/8/layout/hList1"/>
    <dgm:cxn modelId="{9301328B-E04C-484B-9267-EEB0F2507396}" srcId="{0D2FCE67-34D1-420B-9246-D4622614295D}" destId="{7A9BDD50-0598-42A0-AC40-E844D5BAB0F3}" srcOrd="1" destOrd="0" parTransId="{D5B942B3-26A6-4360-8746-2E8805AA5AB8}" sibTransId="{CCC9E1CF-B731-4E33-ADAD-93DA277AA27E}"/>
    <dgm:cxn modelId="{C7C7D755-8DC9-45F5-A2A6-87FC31FC3CFB}" srcId="{0D2FCE67-34D1-420B-9246-D4622614295D}" destId="{97702328-4918-4413-9B54-AC479B24F481}" srcOrd="0" destOrd="0" parTransId="{C87759D2-1E49-45B6-8622-783109FD07A5}" sibTransId="{1273A080-C29E-4B67-8B45-D7514D185660}"/>
    <dgm:cxn modelId="{C19DC03F-FAC6-4497-9CF7-92EFEA8125A8}" type="presOf" srcId="{0D2FCE67-34D1-420B-9246-D4622614295D}" destId="{1C5A4256-E449-40F2-81EF-6C7138DA30C5}" srcOrd="0" destOrd="0" presId="urn:microsoft.com/office/officeart/2005/8/layout/hList1"/>
    <dgm:cxn modelId="{2379A9F6-7302-45A9-8928-CB29513CC195}" type="presOf" srcId="{357D0A52-459A-404B-B005-0893C3B152C5}" destId="{453DE505-3372-48F8-977A-BA88B6988818}" srcOrd="0" destOrd="0" presId="urn:microsoft.com/office/officeart/2005/8/layout/hList1"/>
    <dgm:cxn modelId="{D961B18C-F1AE-4C3D-A054-2E84B21778EB}" type="presOf" srcId="{991A224D-7232-4971-B479-96158BDEB439}" destId="{33AAAE74-CAB3-4628-9CE8-227AB63AF0D4}" srcOrd="0" destOrd="2" presId="urn:microsoft.com/office/officeart/2005/8/layout/hList1"/>
    <dgm:cxn modelId="{97FC66C4-666E-4D79-9E7A-70E31E4D3D86}" type="presOf" srcId="{B5AE5579-1E95-45EA-A3E1-9F9CB5EC352E}" destId="{FF530565-95CD-43A0-83C7-393C7511201E}" srcOrd="0" destOrd="0" presId="urn:microsoft.com/office/officeart/2005/8/layout/hList1"/>
    <dgm:cxn modelId="{5BC1DF91-FE28-4C83-B2E4-B6D9C7B3B433}" srcId="{8949DEF6-4BB0-4DA3-9674-4103EAD70D87}" destId="{7C5FD3FE-AC35-4AEB-BFC5-F9FE5FAE6EB5}" srcOrd="2" destOrd="0" parTransId="{6F0DA53F-C7C7-4B38-8BB9-533E914C682A}" sibTransId="{511396E6-6E5C-4C95-AB5F-C7D52CA78D2E}"/>
    <dgm:cxn modelId="{EF8662ED-763A-408F-8621-0ECED3C380E7}" type="presOf" srcId="{8CEFAA08-64CB-421C-BC20-7CF57A7F851E}" destId="{33AAAE74-CAB3-4628-9CE8-227AB63AF0D4}" srcOrd="0" destOrd="0" presId="urn:microsoft.com/office/officeart/2005/8/layout/hList1"/>
    <dgm:cxn modelId="{ADF2B8BB-7156-4192-AE41-2056DAE48E8A}" type="presOf" srcId="{B4B9E105-A636-4CEB-AA4A-3CF0019B386C}" destId="{6856578E-263C-4BD6-87E8-1875C0EFE627}" srcOrd="0" destOrd="0" presId="urn:microsoft.com/office/officeart/2005/8/layout/hList1"/>
    <dgm:cxn modelId="{F40CAD0A-F03A-4DD7-9D2F-FBCBCF9633E5}" srcId="{357D0A52-459A-404B-B005-0893C3B152C5}" destId="{D8063EC1-339D-4720-9E4C-7FCC066B0675}" srcOrd="2" destOrd="0" parTransId="{AE98B6E3-A68B-46C2-9B63-2B56C2A84B9D}" sibTransId="{38F36954-1EBE-40FF-B67D-C75BA68BA3ED}"/>
    <dgm:cxn modelId="{18FDE0C7-7C01-41AD-801A-F0B65BFF5635}" srcId="{B4B9E105-A636-4CEB-AA4A-3CF0019B386C}" destId="{0D2FCE67-34D1-420B-9246-D4622614295D}" srcOrd="3" destOrd="0" parTransId="{5D197148-9276-4282-94BB-31B356294089}" sibTransId="{E075EFBA-F62A-414E-9321-917433743731}"/>
    <dgm:cxn modelId="{6F000D11-2251-4BA4-995D-52821C65282E}" srcId="{B4B9E105-A636-4CEB-AA4A-3CF0019B386C}" destId="{357D0A52-459A-404B-B005-0893C3B152C5}" srcOrd="0" destOrd="0" parTransId="{4BC0C0F0-9622-49BC-98D8-ECB05D31D9FA}" sibTransId="{0442439F-FECC-4102-B341-A1EDEF0E2E77}"/>
    <dgm:cxn modelId="{F4829418-B2AA-4605-B869-601BE8D7BC1A}" type="presOf" srcId="{09E6809E-8139-4279-9CE2-A772FCC998C0}" destId="{6D4AB9CB-DDD1-4C3C-AADC-FFCF9CECDBE1}" srcOrd="0" destOrd="1" presId="urn:microsoft.com/office/officeart/2005/8/layout/hList1"/>
    <dgm:cxn modelId="{EDDDB81E-6AD1-427F-AD10-5E79FB194D90}" srcId="{357D0A52-459A-404B-B005-0893C3B152C5}" destId="{09E6809E-8139-4279-9CE2-A772FCC998C0}" srcOrd="1" destOrd="0" parTransId="{DEBF2FB7-E2B5-4F68-AB61-A8893FB377EF}" sibTransId="{8C862B64-BBFE-487D-96E5-4E6584B8ED17}"/>
    <dgm:cxn modelId="{38C62CD9-7E61-40DD-9077-BFDBFB29E96F}" type="presOf" srcId="{7A9BDD50-0598-42A0-AC40-E844D5BAB0F3}" destId="{B0D6F361-30EC-47D0-B8C4-28B5B499BF03}" srcOrd="0" destOrd="1" presId="urn:microsoft.com/office/officeart/2005/8/layout/hList1"/>
    <dgm:cxn modelId="{B7F17D1F-00B3-4806-9391-1A372A580B98}" type="presOf" srcId="{7C5FD3FE-AC35-4AEB-BFC5-F9FE5FAE6EB5}" destId="{7AA9F4E9-E9DB-45C3-8480-05F2903B82B4}" srcOrd="0" destOrd="2" presId="urn:microsoft.com/office/officeart/2005/8/layout/hList1"/>
    <dgm:cxn modelId="{C39C290B-3BA9-4212-BD34-C469EC178F0F}" srcId="{8949DEF6-4BB0-4DA3-9674-4103EAD70D87}" destId="{56D9E3DA-3563-473D-988A-64B32CB60E64}" srcOrd="3" destOrd="0" parTransId="{47011012-EAE2-4BED-831E-7F736DC4ECBF}" sibTransId="{5C5F7AF1-4AF5-40AB-B1BC-7E8326A39BF0}"/>
    <dgm:cxn modelId="{4D494DA1-4096-4889-B8CF-8606DFF869A7}" type="presOf" srcId="{13EF7DCB-40FE-40DC-9E72-290E90E95CF3}" destId="{7AA9F4E9-E9DB-45C3-8480-05F2903B82B4}" srcOrd="0" destOrd="0" presId="urn:microsoft.com/office/officeart/2005/8/layout/hList1"/>
    <dgm:cxn modelId="{51B1F731-659F-4240-9802-CE39AA6128AB}" type="presOf" srcId="{D8063EC1-339D-4720-9E4C-7FCC066B0675}" destId="{6D4AB9CB-DDD1-4C3C-AADC-FFCF9CECDBE1}" srcOrd="0" destOrd="2" presId="urn:microsoft.com/office/officeart/2005/8/layout/hList1"/>
    <dgm:cxn modelId="{8574EB4C-C30A-47CB-91E7-6D4A37BDF714}" srcId="{8949DEF6-4BB0-4DA3-9674-4103EAD70D87}" destId="{E1B0D06F-9560-4648-8180-AC72475051B6}" srcOrd="1" destOrd="0" parTransId="{1B61C3FF-7EDA-455E-ACC8-D50A6E48C69F}" sibTransId="{6E42EC05-0F0F-4513-A881-13E5092841B5}"/>
    <dgm:cxn modelId="{85C83D41-C107-499A-8567-EF50B7E3B9A9}" srcId="{B5AE5579-1E95-45EA-A3E1-9F9CB5EC352E}" destId="{8CEFAA08-64CB-421C-BC20-7CF57A7F851E}" srcOrd="0" destOrd="0" parTransId="{0F5BCB54-168A-4849-BCEF-C9A9739DC824}" sibTransId="{11D04261-CFA7-416F-BE7D-20752D08E965}"/>
    <dgm:cxn modelId="{31669A19-5E91-4C35-8AA6-3204D40E2295}" type="presOf" srcId="{E1B0D06F-9560-4648-8180-AC72475051B6}" destId="{7AA9F4E9-E9DB-45C3-8480-05F2903B82B4}" srcOrd="0" destOrd="1" presId="urn:microsoft.com/office/officeart/2005/8/layout/hList1"/>
    <dgm:cxn modelId="{58D2604C-DCAD-42E6-B7C8-721BAC218DF3}" srcId="{8949DEF6-4BB0-4DA3-9674-4103EAD70D87}" destId="{13EF7DCB-40FE-40DC-9E72-290E90E95CF3}" srcOrd="0" destOrd="0" parTransId="{8AD99E1C-622D-49E8-A2E6-9D08B5A867D5}" sibTransId="{C109A337-9C93-4C34-A813-DD932AA3C758}"/>
    <dgm:cxn modelId="{455B0C23-E050-4752-AB7B-C0FE4C3712BB}" srcId="{B5AE5579-1E95-45EA-A3E1-9F9CB5EC352E}" destId="{991A224D-7232-4971-B479-96158BDEB439}" srcOrd="2" destOrd="0" parTransId="{EE309645-7BCB-4184-907F-5BD741AB8726}" sibTransId="{B8B168EB-92E6-42B0-A56A-CCF34FD2B620}"/>
    <dgm:cxn modelId="{F8963498-E510-48E3-9ADC-16360D5E50B9}" type="presParOf" srcId="{6856578E-263C-4BD6-87E8-1875C0EFE627}" destId="{62DA5242-5425-41E7-85C5-03496108E560}" srcOrd="0" destOrd="0" presId="urn:microsoft.com/office/officeart/2005/8/layout/hList1"/>
    <dgm:cxn modelId="{1BB26321-988A-4D11-AEAF-DDB359EAEE65}" type="presParOf" srcId="{62DA5242-5425-41E7-85C5-03496108E560}" destId="{453DE505-3372-48F8-977A-BA88B6988818}" srcOrd="0" destOrd="0" presId="urn:microsoft.com/office/officeart/2005/8/layout/hList1"/>
    <dgm:cxn modelId="{ADA83501-E54A-4158-BCCB-CF7B174CC8B4}" type="presParOf" srcId="{62DA5242-5425-41E7-85C5-03496108E560}" destId="{6D4AB9CB-DDD1-4C3C-AADC-FFCF9CECDBE1}" srcOrd="1" destOrd="0" presId="urn:microsoft.com/office/officeart/2005/8/layout/hList1"/>
    <dgm:cxn modelId="{C7BB7DBC-25F4-45F4-987F-44C2BDBAD194}" type="presParOf" srcId="{6856578E-263C-4BD6-87E8-1875C0EFE627}" destId="{D8CC4B69-A738-4A9E-8216-AC14C2BDC213}" srcOrd="1" destOrd="0" presId="urn:microsoft.com/office/officeart/2005/8/layout/hList1"/>
    <dgm:cxn modelId="{C7AF65C6-D392-4477-8C14-7E5EE566F8F7}" type="presParOf" srcId="{6856578E-263C-4BD6-87E8-1875C0EFE627}" destId="{5149EBFC-7C6B-40D5-B4E0-B2F556CCE16E}" srcOrd="2" destOrd="0" presId="urn:microsoft.com/office/officeart/2005/8/layout/hList1"/>
    <dgm:cxn modelId="{10C4B996-645B-4B4D-B319-B4F4305DEE1E}" type="presParOf" srcId="{5149EBFC-7C6B-40D5-B4E0-B2F556CCE16E}" destId="{FF530565-95CD-43A0-83C7-393C7511201E}" srcOrd="0" destOrd="0" presId="urn:microsoft.com/office/officeart/2005/8/layout/hList1"/>
    <dgm:cxn modelId="{A9D8BF79-2FEA-4DD4-AA17-A8C2CAA43851}" type="presParOf" srcId="{5149EBFC-7C6B-40D5-B4E0-B2F556CCE16E}" destId="{33AAAE74-CAB3-4628-9CE8-227AB63AF0D4}" srcOrd="1" destOrd="0" presId="urn:microsoft.com/office/officeart/2005/8/layout/hList1"/>
    <dgm:cxn modelId="{D8396FD3-5861-435E-B585-9B8CF38EB1B7}" type="presParOf" srcId="{6856578E-263C-4BD6-87E8-1875C0EFE627}" destId="{9D0154F2-8ACF-4616-82B5-9DDDB8553265}" srcOrd="3" destOrd="0" presId="urn:microsoft.com/office/officeart/2005/8/layout/hList1"/>
    <dgm:cxn modelId="{EA9A61F6-DB36-4069-A95C-5AC96F38388C}" type="presParOf" srcId="{6856578E-263C-4BD6-87E8-1875C0EFE627}" destId="{1EDFEE2D-6ABF-4318-ADF2-BF1EBE715803}" srcOrd="4" destOrd="0" presId="urn:microsoft.com/office/officeart/2005/8/layout/hList1"/>
    <dgm:cxn modelId="{AE8996C5-EF07-41B0-8E7A-5081660E2FE1}" type="presParOf" srcId="{1EDFEE2D-6ABF-4318-ADF2-BF1EBE715803}" destId="{C216AAE6-1AE2-4DF9-A1D6-BF93573002F7}" srcOrd="0" destOrd="0" presId="urn:microsoft.com/office/officeart/2005/8/layout/hList1"/>
    <dgm:cxn modelId="{47590189-2429-4FA6-9E9F-C8C4EB9D7494}" type="presParOf" srcId="{1EDFEE2D-6ABF-4318-ADF2-BF1EBE715803}" destId="{7AA9F4E9-E9DB-45C3-8480-05F2903B82B4}" srcOrd="1" destOrd="0" presId="urn:microsoft.com/office/officeart/2005/8/layout/hList1"/>
    <dgm:cxn modelId="{1EA9CA22-5F62-4785-BC7B-C966B0698D6D}" type="presParOf" srcId="{6856578E-263C-4BD6-87E8-1875C0EFE627}" destId="{A8AEBCB4-4560-490E-AC6C-BFDFADC389D9}" srcOrd="5" destOrd="0" presId="urn:microsoft.com/office/officeart/2005/8/layout/hList1"/>
    <dgm:cxn modelId="{FE10F329-0FCD-4535-B91E-93185CED8EB8}" type="presParOf" srcId="{6856578E-263C-4BD6-87E8-1875C0EFE627}" destId="{35E5D933-EC07-43E0-A89A-F92DE5DA3EF4}" srcOrd="6" destOrd="0" presId="urn:microsoft.com/office/officeart/2005/8/layout/hList1"/>
    <dgm:cxn modelId="{CA8C8D37-C2C1-4128-A63E-645FE224A911}" type="presParOf" srcId="{35E5D933-EC07-43E0-A89A-F92DE5DA3EF4}" destId="{1C5A4256-E449-40F2-81EF-6C7138DA30C5}" srcOrd="0" destOrd="0" presId="urn:microsoft.com/office/officeart/2005/8/layout/hList1"/>
    <dgm:cxn modelId="{063DC729-B30E-4193-8934-059220052496}" type="presParOf" srcId="{35E5D933-EC07-43E0-A89A-F92DE5DA3EF4}" destId="{B0D6F361-30EC-47D0-B8C4-28B5B499BF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C04E9D-7CEC-4E6E-9916-5BB4F433E018}" type="doc">
      <dgm:prSet loTypeId="urn:microsoft.com/office/officeart/2005/8/layout/arrow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6706D667-DC8F-4A18-91A8-D91F988776B0}">
      <dgm:prSet phldrT="[Texto]"/>
      <dgm:spPr/>
      <dgm:t>
        <a:bodyPr/>
        <a:lstStyle/>
        <a:p>
          <a:r>
            <a:rPr lang="pt-PT" dirty="0"/>
            <a:t>Aumento taxas moderadoras; Diminuição nos transportes de doentes;</a:t>
          </a:r>
        </a:p>
        <a:p>
          <a:r>
            <a:rPr lang="pt-PT" dirty="0"/>
            <a:t>Medicamentos mais caros;</a:t>
          </a:r>
        </a:p>
        <a:p>
          <a:r>
            <a:rPr lang="pt-PT" dirty="0"/>
            <a:t>Menores rendimentos familiares</a:t>
          </a:r>
        </a:p>
      </dgm:t>
    </dgm:pt>
    <dgm:pt modelId="{7256B3F6-200D-4B5F-8661-A5C78570CCC5}" type="parTrans" cxnId="{D41D1AE7-3D46-4671-B94C-60BEEDF1BC04}">
      <dgm:prSet/>
      <dgm:spPr/>
      <dgm:t>
        <a:bodyPr/>
        <a:lstStyle/>
        <a:p>
          <a:endParaRPr lang="pt-PT"/>
        </a:p>
      </dgm:t>
    </dgm:pt>
    <dgm:pt modelId="{0316ACAC-7F76-4EAC-B196-025292852279}" type="sibTrans" cxnId="{D41D1AE7-3D46-4671-B94C-60BEEDF1BC04}">
      <dgm:prSet/>
      <dgm:spPr/>
      <dgm:t>
        <a:bodyPr/>
        <a:lstStyle/>
        <a:p>
          <a:endParaRPr lang="pt-PT"/>
        </a:p>
      </dgm:t>
    </dgm:pt>
    <dgm:pt modelId="{A9165E00-FAC3-48F1-9DD5-48F091F97D6D}">
      <dgm:prSet phldrT="[Texto]"/>
      <dgm:spPr/>
      <dgm:t>
        <a:bodyPr/>
        <a:lstStyle/>
        <a:p>
          <a:r>
            <a:rPr lang="pt-PT" dirty="0"/>
            <a:t>Limita acesso aos cuidados de saúde</a:t>
          </a:r>
        </a:p>
        <a:p>
          <a:r>
            <a:rPr lang="pt-PT" dirty="0"/>
            <a:t>Menos urgências e consultas/visitas</a:t>
          </a:r>
        </a:p>
        <a:p>
          <a:r>
            <a:rPr lang="pt-PT" dirty="0"/>
            <a:t>Problemas mais graves</a:t>
          </a:r>
        </a:p>
        <a:p>
          <a:r>
            <a:rPr lang="pt-PT" dirty="0"/>
            <a:t>Maiores custos para a saúde e sociais</a:t>
          </a:r>
        </a:p>
      </dgm:t>
    </dgm:pt>
    <dgm:pt modelId="{4BA19397-E1FB-4BCF-B610-C1C4D1AE2FE5}" type="parTrans" cxnId="{4A974F95-751E-4C27-B0DD-F7AABAF93A5E}">
      <dgm:prSet/>
      <dgm:spPr/>
      <dgm:t>
        <a:bodyPr/>
        <a:lstStyle/>
        <a:p>
          <a:endParaRPr lang="pt-PT"/>
        </a:p>
      </dgm:t>
    </dgm:pt>
    <dgm:pt modelId="{4D8DC92D-BADA-44B3-9518-00E8E601609A}" type="sibTrans" cxnId="{4A974F95-751E-4C27-B0DD-F7AABAF93A5E}">
      <dgm:prSet/>
      <dgm:spPr/>
      <dgm:t>
        <a:bodyPr/>
        <a:lstStyle/>
        <a:p>
          <a:endParaRPr lang="pt-PT"/>
        </a:p>
      </dgm:t>
    </dgm:pt>
    <dgm:pt modelId="{186ACA14-7363-46D9-A688-F1F32ACF1140}" type="pres">
      <dgm:prSet presAssocID="{51C04E9D-7CEC-4E6E-9916-5BB4F433E018}" presName="compositeShape" presStyleCnt="0">
        <dgm:presLayoutVars>
          <dgm:chMax val="2"/>
          <dgm:dir/>
          <dgm:resizeHandles val="exact"/>
        </dgm:presLayoutVars>
      </dgm:prSet>
      <dgm:spPr/>
    </dgm:pt>
    <dgm:pt modelId="{9A0B9F53-340C-4955-B1CA-FC4877EA2A56}" type="pres">
      <dgm:prSet presAssocID="{6706D667-DC8F-4A18-91A8-D91F988776B0}" presName="upArrow" presStyleLbl="node1" presStyleIdx="0" presStyleCnt="2" custLinFactNeighborX="-13308" custLinFactNeighborY="-6574"/>
      <dgm:spPr/>
    </dgm:pt>
    <dgm:pt modelId="{7B5FC4C0-237F-4065-AD07-EDED2A193E44}" type="pres">
      <dgm:prSet presAssocID="{6706D667-DC8F-4A18-91A8-D91F988776B0}" presName="upArrowText" presStyleLbl="revTx" presStyleIdx="0" presStyleCnt="2" custLinFactNeighborX="5288" custLinFactNeighborY="8191">
        <dgm:presLayoutVars>
          <dgm:chMax val="0"/>
          <dgm:bulletEnabled val="1"/>
        </dgm:presLayoutVars>
      </dgm:prSet>
      <dgm:spPr/>
    </dgm:pt>
    <dgm:pt modelId="{9AB90312-53E3-4D88-9F12-95F08DAF9920}" type="pres">
      <dgm:prSet presAssocID="{A9165E00-FAC3-48F1-9DD5-48F091F97D6D}" presName="downArrow" presStyleLbl="node1" presStyleIdx="1" presStyleCnt="2"/>
      <dgm:spPr/>
    </dgm:pt>
    <dgm:pt modelId="{8BDD6479-5C81-4701-B1BE-0CE581961115}" type="pres">
      <dgm:prSet presAssocID="{A9165E00-FAC3-48F1-9DD5-48F091F97D6D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E459B80-2591-451F-84A9-B37835796610}" type="presOf" srcId="{A9165E00-FAC3-48F1-9DD5-48F091F97D6D}" destId="{8BDD6479-5C81-4701-B1BE-0CE581961115}" srcOrd="0" destOrd="0" presId="urn:microsoft.com/office/officeart/2005/8/layout/arrow4"/>
    <dgm:cxn modelId="{4A974F95-751E-4C27-B0DD-F7AABAF93A5E}" srcId="{51C04E9D-7CEC-4E6E-9916-5BB4F433E018}" destId="{A9165E00-FAC3-48F1-9DD5-48F091F97D6D}" srcOrd="1" destOrd="0" parTransId="{4BA19397-E1FB-4BCF-B610-C1C4D1AE2FE5}" sibTransId="{4D8DC92D-BADA-44B3-9518-00E8E601609A}"/>
    <dgm:cxn modelId="{8FEFC227-8835-4F28-899E-8ED414704958}" type="presOf" srcId="{6706D667-DC8F-4A18-91A8-D91F988776B0}" destId="{7B5FC4C0-237F-4065-AD07-EDED2A193E44}" srcOrd="0" destOrd="0" presId="urn:microsoft.com/office/officeart/2005/8/layout/arrow4"/>
    <dgm:cxn modelId="{CF8B9BC7-BE50-462D-A985-B350E50629CB}" type="presOf" srcId="{51C04E9D-7CEC-4E6E-9916-5BB4F433E018}" destId="{186ACA14-7363-46D9-A688-F1F32ACF1140}" srcOrd="0" destOrd="0" presId="urn:microsoft.com/office/officeart/2005/8/layout/arrow4"/>
    <dgm:cxn modelId="{D41D1AE7-3D46-4671-B94C-60BEEDF1BC04}" srcId="{51C04E9D-7CEC-4E6E-9916-5BB4F433E018}" destId="{6706D667-DC8F-4A18-91A8-D91F988776B0}" srcOrd="0" destOrd="0" parTransId="{7256B3F6-200D-4B5F-8661-A5C78570CCC5}" sibTransId="{0316ACAC-7F76-4EAC-B196-025292852279}"/>
    <dgm:cxn modelId="{B162FBD6-06CE-4A28-A441-96CD26755B82}" type="presParOf" srcId="{186ACA14-7363-46D9-A688-F1F32ACF1140}" destId="{9A0B9F53-340C-4955-B1CA-FC4877EA2A56}" srcOrd="0" destOrd="0" presId="urn:microsoft.com/office/officeart/2005/8/layout/arrow4"/>
    <dgm:cxn modelId="{62F7078C-DF0D-4DCC-B3FA-7BE700CFD909}" type="presParOf" srcId="{186ACA14-7363-46D9-A688-F1F32ACF1140}" destId="{7B5FC4C0-237F-4065-AD07-EDED2A193E44}" srcOrd="1" destOrd="0" presId="urn:microsoft.com/office/officeart/2005/8/layout/arrow4"/>
    <dgm:cxn modelId="{61732644-54B8-46BD-91FE-DF88745F7814}" type="presParOf" srcId="{186ACA14-7363-46D9-A688-F1F32ACF1140}" destId="{9AB90312-53E3-4D88-9F12-95F08DAF9920}" srcOrd="2" destOrd="0" presId="urn:microsoft.com/office/officeart/2005/8/layout/arrow4"/>
    <dgm:cxn modelId="{101EA400-C02A-4271-8011-993E0C074190}" type="presParOf" srcId="{186ACA14-7363-46D9-A688-F1F32ACF1140}" destId="{8BDD6479-5C81-4701-B1BE-0CE58196111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61120-DFFB-43F1-AC63-CA86A01EE411}">
      <dsp:nvSpPr>
        <dsp:cNvPr id="0" name=""/>
        <dsp:cNvSpPr/>
      </dsp:nvSpPr>
      <dsp:spPr>
        <a:xfrm>
          <a:off x="35882" y="81654"/>
          <a:ext cx="1233316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Impostos</a:t>
          </a:r>
          <a:r>
            <a:rPr lang="pt-PT" sz="1600" b="1" kern="1200" dirty="0"/>
            <a:t> </a:t>
          </a:r>
        </a:p>
      </dsp:txBody>
      <dsp:txXfrm>
        <a:off x="35882" y="81654"/>
        <a:ext cx="1233316" cy="1265962"/>
      </dsp:txXfrm>
    </dsp:sp>
    <dsp:sp modelId="{E843C494-20BF-4D74-BE52-A8F83FD8AF11}">
      <dsp:nvSpPr>
        <dsp:cNvPr id="0" name=""/>
        <dsp:cNvSpPr/>
      </dsp:nvSpPr>
      <dsp:spPr>
        <a:xfrm>
          <a:off x="1280780" y="139065"/>
          <a:ext cx="189138" cy="126596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2672D-B2B1-4DB5-97F2-A870012C1C7F}">
      <dsp:nvSpPr>
        <dsp:cNvPr id="0" name=""/>
        <dsp:cNvSpPr/>
      </dsp:nvSpPr>
      <dsp:spPr>
        <a:xfrm>
          <a:off x="1501792" y="115405"/>
          <a:ext cx="2303277" cy="12659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Gerais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Consignados</a:t>
          </a:r>
        </a:p>
      </dsp:txBody>
      <dsp:txXfrm>
        <a:off x="1501792" y="115405"/>
        <a:ext cx="2303277" cy="1265962"/>
      </dsp:txXfrm>
    </dsp:sp>
    <dsp:sp modelId="{D071DBEE-C5C4-4892-B75E-1D9377B7A383}">
      <dsp:nvSpPr>
        <dsp:cNvPr id="0" name=""/>
        <dsp:cNvSpPr/>
      </dsp:nvSpPr>
      <dsp:spPr>
        <a:xfrm>
          <a:off x="191835" y="1615606"/>
          <a:ext cx="951267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Seguros</a:t>
          </a:r>
          <a:r>
            <a:rPr lang="pt-PT" sz="1400" b="1" kern="1200" dirty="0"/>
            <a:t> </a:t>
          </a:r>
        </a:p>
      </dsp:txBody>
      <dsp:txXfrm>
        <a:off x="191835" y="1615606"/>
        <a:ext cx="951267" cy="1265962"/>
      </dsp:txXfrm>
    </dsp:sp>
    <dsp:sp modelId="{5F4995D0-468F-45EF-8426-E359CE19FE41}">
      <dsp:nvSpPr>
        <dsp:cNvPr id="0" name=""/>
        <dsp:cNvSpPr/>
      </dsp:nvSpPr>
      <dsp:spPr>
        <a:xfrm>
          <a:off x="1236015" y="1630000"/>
          <a:ext cx="190253" cy="126596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25A334-E681-4231-ADFD-61364123398F}">
      <dsp:nvSpPr>
        <dsp:cNvPr id="0" name=""/>
        <dsp:cNvSpPr/>
      </dsp:nvSpPr>
      <dsp:spPr>
        <a:xfrm>
          <a:off x="1556345" y="1630000"/>
          <a:ext cx="2248724" cy="12659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Privados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Públicos</a:t>
          </a:r>
        </a:p>
      </dsp:txBody>
      <dsp:txXfrm>
        <a:off x="1556345" y="1630000"/>
        <a:ext cx="2248724" cy="1265962"/>
      </dsp:txXfrm>
    </dsp:sp>
    <dsp:sp modelId="{DEC4D8F9-D405-4714-8F3C-B1660EB49820}">
      <dsp:nvSpPr>
        <dsp:cNvPr id="0" name=""/>
        <dsp:cNvSpPr/>
      </dsp:nvSpPr>
      <dsp:spPr>
        <a:xfrm>
          <a:off x="131426" y="3124745"/>
          <a:ext cx="1162934" cy="1265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Pagamentos </a:t>
          </a:r>
        </a:p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diretos pelos utentes </a:t>
          </a:r>
        </a:p>
      </dsp:txBody>
      <dsp:txXfrm>
        <a:off x="131426" y="3124745"/>
        <a:ext cx="1162934" cy="1265962"/>
      </dsp:txXfrm>
    </dsp:sp>
    <dsp:sp modelId="{8EF42B86-48B1-41D6-8A39-31CA39ACCBC9}">
      <dsp:nvSpPr>
        <dsp:cNvPr id="0" name=""/>
        <dsp:cNvSpPr/>
      </dsp:nvSpPr>
      <dsp:spPr>
        <a:xfrm>
          <a:off x="1249295" y="3091716"/>
          <a:ext cx="190253" cy="1265962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651AD-219E-4C54-827A-5F7134C21498}">
      <dsp:nvSpPr>
        <dsp:cNvPr id="0" name=""/>
        <dsp:cNvSpPr/>
      </dsp:nvSpPr>
      <dsp:spPr>
        <a:xfrm>
          <a:off x="1498690" y="3100261"/>
          <a:ext cx="2247560" cy="12659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Copagamentos no SNS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800" kern="1200" dirty="0"/>
            <a:t>Pagamentos diretos para cuidados de saúde privados</a:t>
          </a:r>
        </a:p>
      </dsp:txBody>
      <dsp:txXfrm>
        <a:off x="1498690" y="3100261"/>
        <a:ext cx="2247560" cy="1265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DE505-3372-48F8-977A-BA88B6988818}">
      <dsp:nvSpPr>
        <dsp:cNvPr id="0" name=""/>
        <dsp:cNvSpPr/>
      </dsp:nvSpPr>
      <dsp:spPr>
        <a:xfrm>
          <a:off x="1845" y="9597"/>
          <a:ext cx="1799074" cy="3168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chemeClr val="bg1"/>
              </a:solidFill>
              <a:latin typeface="Calibri" pitchFamily="34" charset="0"/>
            </a:rPr>
            <a:t>Urbanização</a:t>
          </a:r>
        </a:p>
      </dsp:txBody>
      <dsp:txXfrm>
        <a:off x="1845" y="9597"/>
        <a:ext cx="1799074" cy="316800"/>
      </dsp:txXfrm>
    </dsp:sp>
    <dsp:sp modelId="{6D4AB9CB-DDD1-4C3C-AADC-FFCF9CECDBE1}">
      <dsp:nvSpPr>
        <dsp:cNvPr id="0" name=""/>
        <dsp:cNvSpPr/>
      </dsp:nvSpPr>
      <dsp:spPr>
        <a:xfrm>
          <a:off x="1845" y="335994"/>
          <a:ext cx="1799074" cy="18510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População urbana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60% em 2010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27% em 1980</a:t>
          </a:r>
        </a:p>
      </dsp:txBody>
      <dsp:txXfrm>
        <a:off x="1845" y="335994"/>
        <a:ext cx="1799074" cy="1851095"/>
      </dsp:txXfrm>
    </dsp:sp>
    <dsp:sp modelId="{FF530565-95CD-43A0-83C7-393C7511201E}">
      <dsp:nvSpPr>
        <dsp:cNvPr id="0" name=""/>
        <dsp:cNvSpPr/>
      </dsp:nvSpPr>
      <dsp:spPr>
        <a:xfrm>
          <a:off x="2119446" y="16601"/>
          <a:ext cx="1799074" cy="316800"/>
        </a:xfrm>
        <a:prstGeom prst="rect">
          <a:avLst/>
        </a:prstGeom>
        <a:solidFill>
          <a:schemeClr val="accent1">
            <a:shade val="80000"/>
            <a:hueOff val="217491"/>
            <a:satOff val="-11886"/>
            <a:lumOff val="15548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chemeClr val="bg1"/>
              </a:solidFill>
              <a:latin typeface="Calibri" pitchFamily="34" charset="0"/>
            </a:rPr>
            <a:t>Sector Privado</a:t>
          </a:r>
        </a:p>
      </dsp:txBody>
      <dsp:txXfrm>
        <a:off x="2119446" y="16601"/>
        <a:ext cx="1799074" cy="316800"/>
      </dsp:txXfrm>
    </dsp:sp>
    <dsp:sp modelId="{33AAAE74-CAB3-4628-9CE8-227AB63AF0D4}">
      <dsp:nvSpPr>
        <dsp:cNvPr id="0" name=""/>
        <dsp:cNvSpPr/>
      </dsp:nvSpPr>
      <dsp:spPr>
        <a:xfrm>
          <a:off x="2121893" y="335994"/>
          <a:ext cx="1799074" cy="18510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Crescente importância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Interligação ao sector público</a:t>
          </a:r>
        </a:p>
      </dsp:txBody>
      <dsp:txXfrm>
        <a:off x="2121893" y="335994"/>
        <a:ext cx="1799074" cy="1851095"/>
      </dsp:txXfrm>
    </dsp:sp>
    <dsp:sp modelId="{C216AAE6-1AE2-4DF9-A1D6-BF93573002F7}">
      <dsp:nvSpPr>
        <dsp:cNvPr id="0" name=""/>
        <dsp:cNvSpPr/>
      </dsp:nvSpPr>
      <dsp:spPr>
        <a:xfrm>
          <a:off x="4103735" y="9597"/>
          <a:ext cx="1799074" cy="316800"/>
        </a:xfrm>
        <a:prstGeom prst="rect">
          <a:avLst/>
        </a:prstGeom>
        <a:solidFill>
          <a:schemeClr val="accent1">
            <a:shade val="80000"/>
            <a:hueOff val="434982"/>
            <a:satOff val="-23773"/>
            <a:lumOff val="31096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chemeClr val="bg1"/>
              </a:solidFill>
              <a:latin typeface="Calibri" pitchFamily="34" charset="0"/>
            </a:rPr>
            <a:t>Sector Público</a:t>
          </a:r>
        </a:p>
      </dsp:txBody>
      <dsp:txXfrm>
        <a:off x="4103735" y="9597"/>
        <a:ext cx="1799074" cy="316800"/>
      </dsp:txXfrm>
    </dsp:sp>
    <dsp:sp modelId="{7AA9F4E9-E9DB-45C3-8480-05F2903B82B4}">
      <dsp:nvSpPr>
        <dsp:cNvPr id="0" name=""/>
        <dsp:cNvSpPr/>
      </dsp:nvSpPr>
      <dsp:spPr>
        <a:xfrm>
          <a:off x="4103735" y="326397"/>
          <a:ext cx="1799074" cy="18510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Mais pressão sobre o SNS: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Mais procura de cuidados de saúde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Mais agudizações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Cidadãos mais exigentes (internet; informação)</a:t>
          </a:r>
        </a:p>
      </dsp:txBody>
      <dsp:txXfrm>
        <a:off x="4103735" y="326397"/>
        <a:ext cx="1799074" cy="18510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DE505-3372-48F8-977A-BA88B6988818}">
      <dsp:nvSpPr>
        <dsp:cNvPr id="0" name=""/>
        <dsp:cNvSpPr/>
      </dsp:nvSpPr>
      <dsp:spPr>
        <a:xfrm>
          <a:off x="8237" y="32313"/>
          <a:ext cx="1375458" cy="51148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300" b="1" kern="1200" dirty="0">
              <a:solidFill>
                <a:schemeClr val="bg1"/>
              </a:solidFill>
              <a:latin typeface="Calibri" pitchFamily="34" charset="0"/>
            </a:rPr>
            <a:t>Envelhecimento</a:t>
          </a:r>
        </a:p>
      </dsp:txBody>
      <dsp:txXfrm>
        <a:off x="8237" y="32313"/>
        <a:ext cx="1375458" cy="511487"/>
      </dsp:txXfrm>
    </dsp:sp>
    <dsp:sp modelId="{6D4AB9CB-DDD1-4C3C-AADC-FFCF9CECDBE1}">
      <dsp:nvSpPr>
        <dsp:cNvPr id="0" name=""/>
        <dsp:cNvSpPr/>
      </dsp:nvSpPr>
      <dsp:spPr>
        <a:xfrm>
          <a:off x="8237" y="543801"/>
          <a:ext cx="1375458" cy="1610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População com mais de 65 anos: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19% em 2011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10% em 1980</a:t>
          </a:r>
        </a:p>
      </dsp:txBody>
      <dsp:txXfrm>
        <a:off x="8237" y="543801"/>
        <a:ext cx="1375458" cy="1610974"/>
      </dsp:txXfrm>
    </dsp:sp>
    <dsp:sp modelId="{FF530565-95CD-43A0-83C7-393C7511201E}">
      <dsp:nvSpPr>
        <dsp:cNvPr id="0" name=""/>
        <dsp:cNvSpPr/>
      </dsp:nvSpPr>
      <dsp:spPr>
        <a:xfrm>
          <a:off x="1569066" y="65939"/>
          <a:ext cx="1375458" cy="511487"/>
        </a:xfrm>
        <a:prstGeom prst="rect">
          <a:avLst/>
        </a:prstGeom>
        <a:solidFill>
          <a:schemeClr val="accent1">
            <a:shade val="80000"/>
            <a:hueOff val="144994"/>
            <a:satOff val="-7924"/>
            <a:lumOff val="10365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chemeClr val="bg1"/>
              </a:solidFill>
              <a:latin typeface="Calibri" pitchFamily="34" charset="0"/>
            </a:rPr>
            <a:t>Taxa de natalidade</a:t>
          </a:r>
        </a:p>
      </dsp:txBody>
      <dsp:txXfrm>
        <a:off x="1569066" y="65939"/>
        <a:ext cx="1375458" cy="511487"/>
      </dsp:txXfrm>
    </dsp:sp>
    <dsp:sp modelId="{33AAAE74-CAB3-4628-9CE8-227AB63AF0D4}">
      <dsp:nvSpPr>
        <dsp:cNvPr id="0" name=""/>
        <dsp:cNvSpPr/>
      </dsp:nvSpPr>
      <dsp:spPr>
        <a:xfrm>
          <a:off x="1576259" y="576115"/>
          <a:ext cx="1375458" cy="1610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N.º de nascimentos/por 1,000 habitantes: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9 em 2011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16 em 1980</a:t>
          </a:r>
        </a:p>
      </dsp:txBody>
      <dsp:txXfrm>
        <a:off x="1576259" y="576115"/>
        <a:ext cx="1375458" cy="1610974"/>
      </dsp:txXfrm>
    </dsp:sp>
    <dsp:sp modelId="{C216AAE6-1AE2-4DF9-A1D6-BF93573002F7}">
      <dsp:nvSpPr>
        <dsp:cNvPr id="0" name=""/>
        <dsp:cNvSpPr/>
      </dsp:nvSpPr>
      <dsp:spPr>
        <a:xfrm>
          <a:off x="3144282" y="32313"/>
          <a:ext cx="1375458" cy="511487"/>
        </a:xfrm>
        <a:prstGeom prst="rect">
          <a:avLst/>
        </a:prstGeom>
        <a:solidFill>
          <a:schemeClr val="accent1">
            <a:shade val="80000"/>
            <a:hueOff val="289988"/>
            <a:satOff val="-15849"/>
            <a:lumOff val="20731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chemeClr val="bg1"/>
              </a:solidFill>
              <a:latin typeface="Calibri" pitchFamily="34" charset="0"/>
            </a:rPr>
            <a:t>Prevalência das doenças</a:t>
          </a:r>
        </a:p>
      </dsp:txBody>
      <dsp:txXfrm>
        <a:off x="3144282" y="32313"/>
        <a:ext cx="1375458" cy="511487"/>
      </dsp:txXfrm>
    </dsp:sp>
    <dsp:sp modelId="{7AA9F4E9-E9DB-45C3-8480-05F2903B82B4}">
      <dsp:nvSpPr>
        <dsp:cNvPr id="0" name=""/>
        <dsp:cNvSpPr/>
      </dsp:nvSpPr>
      <dsp:spPr>
        <a:xfrm>
          <a:off x="3144282" y="543801"/>
          <a:ext cx="1375458" cy="1610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Obesidade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Hipertensão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Doenças mentais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Doenças crónicas</a:t>
          </a:r>
        </a:p>
      </dsp:txBody>
      <dsp:txXfrm>
        <a:off x="3144282" y="543801"/>
        <a:ext cx="1375458" cy="1610974"/>
      </dsp:txXfrm>
    </dsp:sp>
    <dsp:sp modelId="{1C5A4256-E449-40F2-81EF-6C7138DA30C5}">
      <dsp:nvSpPr>
        <dsp:cNvPr id="0" name=""/>
        <dsp:cNvSpPr/>
      </dsp:nvSpPr>
      <dsp:spPr>
        <a:xfrm>
          <a:off x="4712304" y="32313"/>
          <a:ext cx="1375458" cy="511487"/>
        </a:xfrm>
        <a:prstGeom prst="rect">
          <a:avLst/>
        </a:prstGeom>
        <a:solidFill>
          <a:schemeClr val="accent1">
            <a:shade val="80000"/>
            <a:hueOff val="434982"/>
            <a:satOff val="-23773"/>
            <a:lumOff val="31096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b="1" kern="1200" dirty="0">
              <a:solidFill>
                <a:schemeClr val="bg1"/>
              </a:solidFill>
              <a:latin typeface="Calibri" pitchFamily="34" charset="0"/>
            </a:rPr>
            <a:t>Inovação Tecnológica</a:t>
          </a:r>
        </a:p>
      </dsp:txBody>
      <dsp:txXfrm>
        <a:off x="4712304" y="32313"/>
        <a:ext cx="1375458" cy="511487"/>
      </dsp:txXfrm>
    </dsp:sp>
    <dsp:sp modelId="{B0D6F361-30EC-47D0-B8C4-28B5B499BF03}">
      <dsp:nvSpPr>
        <dsp:cNvPr id="0" name=""/>
        <dsp:cNvSpPr/>
      </dsp:nvSpPr>
      <dsp:spPr>
        <a:xfrm>
          <a:off x="4712304" y="543801"/>
          <a:ext cx="1375458" cy="161097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Maior utilização de testes de diagnóstico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400" kern="1200" dirty="0">
              <a:latin typeface="Calibri" pitchFamily="34" charset="0"/>
            </a:rPr>
            <a:t>Testes de diagnósticos mais caros</a:t>
          </a:r>
        </a:p>
      </dsp:txBody>
      <dsp:txXfrm>
        <a:off x="4712304" y="543801"/>
        <a:ext cx="1375458" cy="1610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B9F53-340C-4955-B1CA-FC4877EA2A56}">
      <dsp:nvSpPr>
        <dsp:cNvPr id="0" name=""/>
        <dsp:cNvSpPr/>
      </dsp:nvSpPr>
      <dsp:spPr>
        <a:xfrm>
          <a:off x="0" y="0"/>
          <a:ext cx="2590127" cy="2523160"/>
        </a:xfrm>
        <a:prstGeom prst="up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FC4C0-237F-4065-AD07-EDED2A193E44}">
      <dsp:nvSpPr>
        <dsp:cNvPr id="0" name=""/>
        <dsp:cNvSpPr/>
      </dsp:nvSpPr>
      <dsp:spPr>
        <a:xfrm>
          <a:off x="2904575" y="206672"/>
          <a:ext cx="4395368" cy="2523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Aumento taxas moderadoras; Diminuição nos transportes de doentes;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Medicamentos mais caros;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Menores rendimentos familiares</a:t>
          </a:r>
        </a:p>
      </dsp:txBody>
      <dsp:txXfrm>
        <a:off x="2904575" y="206672"/>
        <a:ext cx="4395368" cy="2523160"/>
      </dsp:txXfrm>
    </dsp:sp>
    <dsp:sp modelId="{9AB90312-53E3-4D88-9F12-95F08DAF9920}">
      <dsp:nvSpPr>
        <dsp:cNvPr id="0" name=""/>
        <dsp:cNvSpPr/>
      </dsp:nvSpPr>
      <dsp:spPr>
        <a:xfrm>
          <a:off x="781355" y="2733423"/>
          <a:ext cx="2590127" cy="2523160"/>
        </a:xfrm>
        <a:prstGeom prst="downArrow">
          <a:avLst/>
        </a:prstGeom>
        <a:solidFill>
          <a:schemeClr val="accent5">
            <a:hueOff val="864984"/>
            <a:satOff val="-43640"/>
            <a:lumOff val="-3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D6479-5C81-4701-B1BE-0CE581961115}">
      <dsp:nvSpPr>
        <dsp:cNvPr id="0" name=""/>
        <dsp:cNvSpPr/>
      </dsp:nvSpPr>
      <dsp:spPr>
        <a:xfrm>
          <a:off x="3449186" y="2733423"/>
          <a:ext cx="4395368" cy="2523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Limita acesso aos cuidados de saúde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Menos urgências e consultas/visitas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Problemas mais graves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/>
            <a:t>Maiores custos para a saúde e sociais</a:t>
          </a:r>
        </a:p>
      </dsp:txBody>
      <dsp:txXfrm>
        <a:off x="3449186" y="2733423"/>
        <a:ext cx="4395368" cy="252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#6">
  <dgm:title val="Lista com Parênteses Rectos Vertical"/>
  <dgm:desc val="Utilizar para mostrar blocos de informações agrupados. Resulta bem com grandes quantidades de texto de Nível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C644E-4B16-442D-8BF7-A414AF876203}" type="datetimeFigureOut">
              <a:rPr lang="en-US" smtClean="0"/>
              <a:t>11/24/2016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48956-1804-4D7E-BB29-DDE1D22FB06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DC77-871E-49B5-AC64-D20A4FA5191B}" type="datetimeFigureOut">
              <a:rPr lang="pt-PT" smtClean="0"/>
              <a:t>24/11/2016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9F5B0-F37D-4F33-A8C0-0C0FDA13F8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6973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E20878F-8C5D-465D-8657-411141257CA2}" type="slidenum">
              <a:rPr lang="pt-PT" smtClean="0"/>
              <a:pPr eaLnBrk="1" hangingPunct="1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075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1" name="Rec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7" name="Rec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5" name="Conexão rect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Posição de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PT"/>
              <a:t>Clique para editar os estilos</a:t>
            </a:r>
          </a:p>
          <a:p>
            <a:pPr lvl="1" eaLnBrk="1" latinLnBrk="0" hangingPunct="1"/>
            <a:r>
              <a:rPr lang="pt-PT"/>
              <a:t>Segundo nível</a:t>
            </a:r>
          </a:p>
          <a:p>
            <a:pPr lvl="2" eaLnBrk="1" latinLnBrk="0" hangingPunct="1"/>
            <a:r>
              <a:rPr lang="pt-PT"/>
              <a:t>Terceiro nível</a:t>
            </a:r>
          </a:p>
          <a:p>
            <a:pPr lvl="3" eaLnBrk="1" latinLnBrk="0" hangingPunct="1"/>
            <a:r>
              <a:rPr lang="pt-PT"/>
              <a:t>Quarto nível</a:t>
            </a:r>
          </a:p>
          <a:p>
            <a:pPr lvl="4" eaLnBrk="1" latinLnBrk="0" hangingPunct="1"/>
            <a:r>
              <a:rPr lang="pt-PT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PT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PT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Clique para editar os estilos</a:t>
            </a:r>
          </a:p>
          <a:p>
            <a:pPr lvl="1" eaLnBrk="1" latinLnBrk="0" hangingPunct="1"/>
            <a:r>
              <a:rPr kumimoji="0" lang="pt-PT"/>
              <a:t>Segundo nível</a:t>
            </a:r>
          </a:p>
          <a:p>
            <a:pPr lvl="2" eaLnBrk="1" latinLnBrk="0" hangingPunct="1"/>
            <a:r>
              <a:rPr kumimoji="0" lang="pt-PT"/>
              <a:t>Terceiro nível</a:t>
            </a:r>
          </a:p>
          <a:p>
            <a:pPr lvl="3" eaLnBrk="1" latinLnBrk="0" hangingPunct="1"/>
            <a:r>
              <a:rPr kumimoji="0" lang="pt-PT"/>
              <a:t>Quarto nível</a:t>
            </a:r>
          </a:p>
          <a:p>
            <a:pPr lvl="4" eaLnBrk="1" latinLnBrk="0" hangingPunct="1"/>
            <a:r>
              <a:rPr kumimoji="0" lang="pt-PT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9EE5DB-2E87-42FA-9207-DEBAA14B1166}" type="datetimeFigureOut">
              <a:rPr lang="pt-PT" smtClean="0"/>
              <a:pPr/>
              <a:t>24/11/2016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F1F852-079E-4EB9-9980-ABCA44A34B47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8" name="Conexão rect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xão rect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hyperlink" Target="http://www.jn.pt/" TargetMode="External"/><Relationship Id="rId26" Type="http://schemas.openxmlformats.org/officeDocument/2006/relationships/image" Target="../media/image54.png"/><Relationship Id="rId3" Type="http://schemas.openxmlformats.org/officeDocument/2006/relationships/image" Target="../media/image33.png"/><Relationship Id="rId21" Type="http://schemas.openxmlformats.org/officeDocument/2006/relationships/image" Target="../media/image49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3.png"/><Relationship Id="rId2" Type="http://schemas.openxmlformats.org/officeDocument/2006/relationships/image" Target="../media/image32.png"/><Relationship Id="rId16" Type="http://schemas.openxmlformats.org/officeDocument/2006/relationships/image" Target="../media/image45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0.jpeg"/><Relationship Id="rId24" Type="http://schemas.openxmlformats.org/officeDocument/2006/relationships/image" Target="../media/image52.png"/><Relationship Id="rId5" Type="http://schemas.openxmlformats.org/officeDocument/2006/relationships/image" Target="../media/image35.jpeg"/><Relationship Id="rId15" Type="http://schemas.openxmlformats.org/officeDocument/2006/relationships/image" Target="../media/image44.png"/><Relationship Id="rId23" Type="http://schemas.openxmlformats.org/officeDocument/2006/relationships/image" Target="../media/image51.png"/><Relationship Id="rId10" Type="http://schemas.openxmlformats.org/officeDocument/2006/relationships/hyperlink" Target="http://sol.sapo.pt/" TargetMode="External"/><Relationship Id="rId19" Type="http://schemas.openxmlformats.org/officeDocument/2006/relationships/image" Target="../media/image47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3.png"/><Relationship Id="rId22" Type="http://schemas.openxmlformats.org/officeDocument/2006/relationships/image" Target="../media/image50.png"/><Relationship Id="rId27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95473" y="3848527"/>
            <a:ext cx="6550496" cy="1584176"/>
          </a:xfrm>
        </p:spPr>
        <p:txBody>
          <a:bodyPr>
            <a:normAutofit/>
          </a:bodyPr>
          <a:lstStyle/>
          <a:p>
            <a:endParaRPr lang="pt-PT" dirty="0"/>
          </a:p>
          <a:p>
            <a:pPr algn="r"/>
            <a:r>
              <a:rPr lang="pt-PT" sz="1600" b="1" dirty="0" err="1">
                <a:solidFill>
                  <a:schemeClr val="tx1"/>
                </a:solidFill>
                <a:latin typeface="Arial Black" pitchFamily="34" charset="0"/>
              </a:rPr>
              <a:t>Repercusiones</a:t>
            </a:r>
            <a:r>
              <a:rPr lang="pt-PT" sz="1600" b="1" dirty="0">
                <a:solidFill>
                  <a:schemeClr val="tx1"/>
                </a:solidFill>
                <a:latin typeface="Arial Black" pitchFamily="34" charset="0"/>
              </a:rPr>
              <a:t> de la </a:t>
            </a:r>
            <a:r>
              <a:rPr lang="pt-PT" sz="1600" b="1" dirty="0" err="1">
                <a:solidFill>
                  <a:schemeClr val="tx1"/>
                </a:solidFill>
                <a:latin typeface="Arial Black" pitchFamily="34" charset="0"/>
              </a:rPr>
              <a:t>crisis</a:t>
            </a:r>
            <a:r>
              <a:rPr lang="pt-PT" sz="16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pt-PT" sz="1600" b="1" dirty="0" err="1">
                <a:solidFill>
                  <a:schemeClr val="tx1"/>
                </a:solidFill>
                <a:latin typeface="Arial Black" pitchFamily="34" charset="0"/>
              </a:rPr>
              <a:t>en</a:t>
            </a:r>
            <a:r>
              <a:rPr lang="pt-PT" sz="1600" b="1" dirty="0">
                <a:solidFill>
                  <a:schemeClr val="tx1"/>
                </a:solidFill>
                <a:latin typeface="Arial Black" pitchFamily="34" charset="0"/>
              </a:rPr>
              <a:t> los indicadores de </a:t>
            </a:r>
            <a:r>
              <a:rPr lang="pt-PT" sz="1600" b="1" dirty="0" err="1">
                <a:solidFill>
                  <a:schemeClr val="tx1"/>
                </a:solidFill>
                <a:latin typeface="Arial Black" pitchFamily="34" charset="0"/>
              </a:rPr>
              <a:t>salud</a:t>
            </a:r>
            <a:endParaRPr lang="pt-PT" sz="1600" b="1" dirty="0">
              <a:solidFill>
                <a:schemeClr val="tx1"/>
              </a:solidFill>
              <a:latin typeface="Arial Black" pitchFamily="34" charset="0"/>
            </a:endParaRPr>
          </a:p>
          <a:p>
            <a:pPr algn="r"/>
            <a:r>
              <a:rPr lang="pt-PT" sz="1600" b="1" dirty="0">
                <a:solidFill>
                  <a:schemeClr val="tx1"/>
                </a:solidFill>
                <a:latin typeface="Arial Black" pitchFamily="34" charset="0"/>
              </a:rPr>
              <a:t>- Portugal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7970"/>
            <a:ext cx="2736304" cy="181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24064" y="6091644"/>
            <a:ext cx="345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Toledo, 25 </a:t>
            </a:r>
            <a:r>
              <a:rPr lang="pt-PT" b="1" dirty="0" err="1"/>
              <a:t>Noviembre</a:t>
            </a:r>
            <a:r>
              <a:rPr lang="pt-PT" b="1" dirty="0"/>
              <a:t> 2016</a:t>
            </a:r>
          </a:p>
        </p:txBody>
      </p:sp>
      <p:sp>
        <p:nvSpPr>
          <p:cNvPr id="5" name="Rectângulo 4"/>
          <p:cNvSpPr/>
          <p:nvPr/>
        </p:nvSpPr>
        <p:spPr>
          <a:xfrm>
            <a:off x="1159160" y="2135156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Seminário </a:t>
            </a:r>
          </a:p>
          <a:p>
            <a:pPr algn="ctr"/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 impacto de la </a:t>
            </a:r>
            <a:r>
              <a:rPr lang="pt-PT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crisis</a:t>
            </a: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los sistemas sanitários </a:t>
            </a:r>
            <a:r>
              <a:rPr lang="pt-PT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en</a:t>
            </a: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PT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Iberoamerica</a:t>
            </a:r>
            <a:r>
              <a:rPr lang="pt-P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pt-P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52120" y="508518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b="1" i="1" dirty="0"/>
              <a:t>Patrícia Barbosa</a:t>
            </a:r>
          </a:p>
        </p:txBody>
      </p:sp>
    </p:spTree>
    <p:extLst>
      <p:ext uri="{BB962C8B-B14F-4D97-AF65-F5344CB8AC3E}">
        <p14:creationId xmlns:p14="http://schemas.microsoft.com/office/powerpoint/2010/main" val="3602354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Medidas</a:t>
            </a:r>
            <a:r>
              <a:rPr lang="en-US" b="1" dirty="0">
                <a:solidFill>
                  <a:srgbClr val="0070C0"/>
                </a:solidFill>
              </a:rPr>
              <a:t> com </a:t>
            </a:r>
            <a:r>
              <a:rPr lang="en-US" b="1" dirty="0" err="1">
                <a:solidFill>
                  <a:srgbClr val="0070C0"/>
                </a:solidFill>
              </a:rPr>
              <a:t>impacto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saúde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200" b="1" dirty="0" err="1">
                <a:solidFill>
                  <a:srgbClr val="0070C0"/>
                </a:solidFill>
              </a:rPr>
              <a:t>alguns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exemplos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67744" y="3729337"/>
            <a:ext cx="6707088" cy="2569840"/>
          </a:xfrm>
        </p:spPr>
        <p:txBody>
          <a:bodyPr>
            <a:normAutofit lnSpcReduction="10000"/>
          </a:bodyPr>
          <a:lstStyle/>
          <a:p>
            <a:r>
              <a:rPr lang="en-US" sz="2200" dirty="0" err="1"/>
              <a:t>Redução</a:t>
            </a:r>
            <a:r>
              <a:rPr lang="en-US" sz="2200" dirty="0"/>
              <a:t> </a:t>
            </a:r>
            <a:r>
              <a:rPr lang="en-US" sz="2200" dirty="0" err="1"/>
              <a:t>despesa</a:t>
            </a:r>
            <a:r>
              <a:rPr lang="en-US" sz="2200" dirty="0"/>
              <a:t> com </a:t>
            </a:r>
            <a:r>
              <a:rPr lang="en-US" sz="2200" dirty="0" err="1"/>
              <a:t>serviços</a:t>
            </a:r>
            <a:r>
              <a:rPr lang="en-US" sz="2200" dirty="0"/>
              <a:t> </a:t>
            </a:r>
            <a:r>
              <a:rPr lang="en-US" sz="2200" dirty="0" err="1"/>
              <a:t>externos</a:t>
            </a:r>
            <a:r>
              <a:rPr lang="en-US" sz="2200" dirty="0"/>
              <a:t> dos </a:t>
            </a:r>
            <a:r>
              <a:rPr lang="en-US" sz="2200" dirty="0" err="1"/>
              <a:t>hospitais</a:t>
            </a:r>
            <a:endParaRPr lang="en-US" sz="2200" dirty="0"/>
          </a:p>
          <a:p>
            <a:r>
              <a:rPr lang="en-US" sz="2200" dirty="0" err="1"/>
              <a:t>Contratação</a:t>
            </a:r>
            <a:r>
              <a:rPr lang="en-US" sz="2200" dirty="0"/>
              <a:t> de </a:t>
            </a:r>
            <a:r>
              <a:rPr lang="en-US" sz="2200" dirty="0" err="1"/>
              <a:t>profissionais</a:t>
            </a:r>
            <a:r>
              <a:rPr lang="en-US" sz="2200" dirty="0"/>
              <a:t> </a:t>
            </a:r>
            <a:r>
              <a:rPr lang="en-US" sz="2200" dirty="0" err="1"/>
              <a:t>apenas</a:t>
            </a:r>
            <a:r>
              <a:rPr lang="en-US" sz="2200" dirty="0"/>
              <a:t> </a:t>
            </a:r>
            <a:r>
              <a:rPr lang="en-US" sz="2200" dirty="0" err="1"/>
              <a:t>mediante</a:t>
            </a:r>
            <a:r>
              <a:rPr lang="en-US" sz="2200" dirty="0"/>
              <a:t> </a:t>
            </a:r>
            <a:r>
              <a:rPr lang="en-US" sz="2200" dirty="0" err="1"/>
              <a:t>autorização</a:t>
            </a:r>
            <a:r>
              <a:rPr lang="en-US" sz="2200" dirty="0"/>
              <a:t>, para </a:t>
            </a:r>
            <a:r>
              <a:rPr lang="en-US" sz="2200" dirty="0" err="1"/>
              <a:t>hospitais</a:t>
            </a:r>
            <a:r>
              <a:rPr lang="en-US" sz="2200" dirty="0"/>
              <a:t> que </a:t>
            </a:r>
            <a:r>
              <a:rPr lang="en-US" sz="2200" dirty="0" err="1"/>
              <a:t>apresentam</a:t>
            </a:r>
            <a:r>
              <a:rPr lang="en-US" sz="2200" dirty="0"/>
              <a:t> </a:t>
            </a:r>
            <a:r>
              <a:rPr lang="en-US" sz="2200" dirty="0" err="1"/>
              <a:t>resultados</a:t>
            </a:r>
            <a:r>
              <a:rPr lang="en-US" sz="2200" dirty="0"/>
              <a:t> </a:t>
            </a:r>
            <a:r>
              <a:rPr lang="en-US" sz="2200" dirty="0" err="1"/>
              <a:t>negativos</a:t>
            </a:r>
            <a:endParaRPr lang="en-US" sz="2200" dirty="0"/>
          </a:p>
          <a:p>
            <a:r>
              <a:rPr lang="en-US" sz="2200" dirty="0" err="1"/>
              <a:t>Redução</a:t>
            </a:r>
            <a:r>
              <a:rPr lang="en-US" sz="2200" dirty="0"/>
              <a:t> das horas </a:t>
            </a:r>
            <a:r>
              <a:rPr lang="en-US" sz="2200" dirty="0" err="1"/>
              <a:t>extraordinárias</a:t>
            </a:r>
            <a:endParaRPr lang="en-US" sz="2200" dirty="0"/>
          </a:p>
          <a:p>
            <a:r>
              <a:rPr lang="en-US" sz="2200" dirty="0" err="1"/>
              <a:t>Redução</a:t>
            </a:r>
            <a:r>
              <a:rPr lang="en-US" sz="2200" dirty="0"/>
              <a:t> do </a:t>
            </a:r>
            <a:r>
              <a:rPr lang="en-US" sz="2200" dirty="0" err="1"/>
              <a:t>número</a:t>
            </a:r>
            <a:r>
              <a:rPr lang="en-US" sz="2200" dirty="0"/>
              <a:t> de </a:t>
            </a:r>
            <a:r>
              <a:rPr lang="en-US" sz="2200" dirty="0" err="1"/>
              <a:t>administradores</a:t>
            </a:r>
            <a:endParaRPr lang="en-US" sz="2200" dirty="0"/>
          </a:p>
          <a:p>
            <a:r>
              <a:rPr lang="en-US" sz="2200" dirty="0" err="1"/>
              <a:t>Criação</a:t>
            </a:r>
            <a:r>
              <a:rPr lang="en-US" sz="2200" dirty="0"/>
              <a:t> de </a:t>
            </a:r>
            <a:r>
              <a:rPr lang="en-US" sz="2200" dirty="0" err="1"/>
              <a:t>centros</a:t>
            </a:r>
            <a:r>
              <a:rPr lang="en-US" sz="2200" dirty="0"/>
              <a:t> </a:t>
            </a:r>
            <a:r>
              <a:rPr lang="en-US" sz="2200" dirty="0" err="1"/>
              <a:t>hospitalares</a:t>
            </a:r>
            <a:endParaRPr lang="en-US" sz="2200" dirty="0"/>
          </a:p>
          <a:p>
            <a:endParaRPr lang="en-US" sz="2006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47" y="1157587"/>
            <a:ext cx="4600575" cy="25717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042088" y="1958064"/>
            <a:ext cx="38503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/>
              <a:t>Fonte: http://www.voxeurop.eu/en/content/article/4240921-troika-brink-implosion</a:t>
            </a:r>
          </a:p>
        </p:txBody>
      </p:sp>
    </p:spTree>
    <p:extLst>
      <p:ext uri="{BB962C8B-B14F-4D97-AF65-F5344CB8AC3E}">
        <p14:creationId xmlns:p14="http://schemas.microsoft.com/office/powerpoint/2010/main" val="89496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Medidas</a:t>
            </a:r>
            <a:r>
              <a:rPr lang="en-US" b="1" dirty="0">
                <a:solidFill>
                  <a:srgbClr val="0070C0"/>
                </a:solidFill>
              </a:rPr>
              <a:t> com </a:t>
            </a:r>
            <a:r>
              <a:rPr lang="en-US" b="1" dirty="0" err="1">
                <a:solidFill>
                  <a:srgbClr val="0070C0"/>
                </a:solidFill>
              </a:rPr>
              <a:t>impacto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saúde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200" b="1" dirty="0" err="1">
                <a:solidFill>
                  <a:srgbClr val="0070C0"/>
                </a:solidFill>
              </a:rPr>
              <a:t>alguns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exemplos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5776926" cy="5184576"/>
          </a:xfrm>
        </p:spPr>
        <p:txBody>
          <a:bodyPr>
            <a:normAutofit/>
          </a:bodyPr>
          <a:lstStyle/>
          <a:p>
            <a:r>
              <a:rPr lang="en-US" sz="2200" dirty="0" err="1"/>
              <a:t>Redução</a:t>
            </a:r>
            <a:r>
              <a:rPr lang="en-US" sz="2200" dirty="0"/>
              <a:t> de </a:t>
            </a:r>
            <a:r>
              <a:rPr lang="en-US" sz="2200" dirty="0" err="1"/>
              <a:t>despesa</a:t>
            </a:r>
            <a:r>
              <a:rPr lang="en-US" sz="2200" dirty="0"/>
              <a:t> com </a:t>
            </a:r>
            <a:r>
              <a:rPr lang="en-US" sz="2200" dirty="0" err="1"/>
              <a:t>consultoria</a:t>
            </a:r>
            <a:endParaRPr lang="en-US" sz="2200" dirty="0"/>
          </a:p>
          <a:p>
            <a:r>
              <a:rPr lang="en-US" sz="2200" dirty="0" err="1"/>
              <a:t>Redução</a:t>
            </a:r>
            <a:r>
              <a:rPr lang="en-US" sz="2200" dirty="0"/>
              <a:t> </a:t>
            </a:r>
            <a:r>
              <a:rPr lang="en-US" sz="2200" dirty="0" err="1"/>
              <a:t>preço</a:t>
            </a:r>
            <a:r>
              <a:rPr lang="en-US" sz="2200" dirty="0"/>
              <a:t> de </a:t>
            </a:r>
            <a:r>
              <a:rPr lang="en-US" sz="2200" dirty="0" err="1"/>
              <a:t>analises</a:t>
            </a:r>
            <a:r>
              <a:rPr lang="en-US" sz="2200" dirty="0"/>
              <a:t> </a:t>
            </a:r>
            <a:r>
              <a:rPr lang="en-US" sz="2200" dirty="0" err="1"/>
              <a:t>clínicas</a:t>
            </a:r>
            <a:r>
              <a:rPr lang="en-US" sz="2200" dirty="0"/>
              <a:t> e </a:t>
            </a:r>
            <a:r>
              <a:rPr lang="en-US" sz="2200" dirty="0" err="1"/>
              <a:t>imagiologia</a:t>
            </a:r>
            <a:endParaRPr lang="en-US" sz="2200" dirty="0"/>
          </a:p>
          <a:p>
            <a:r>
              <a:rPr lang="en-US" sz="2200" dirty="0"/>
              <a:t>6% </a:t>
            </a:r>
            <a:r>
              <a:rPr lang="en-US" sz="2200" dirty="0" err="1"/>
              <a:t>redução</a:t>
            </a:r>
            <a:r>
              <a:rPr lang="en-US" sz="2200" dirty="0"/>
              <a:t> do </a:t>
            </a:r>
            <a:r>
              <a:rPr lang="en-US" sz="2200" dirty="0" err="1"/>
              <a:t>preço</a:t>
            </a:r>
            <a:r>
              <a:rPr lang="en-US" sz="2200" dirty="0"/>
              <a:t> dos </a:t>
            </a:r>
            <a:r>
              <a:rPr lang="en-US" sz="2200" dirty="0" err="1"/>
              <a:t>medicamentos</a:t>
            </a:r>
            <a:r>
              <a:rPr lang="en-US" sz="2200" dirty="0"/>
              <a:t> </a:t>
            </a:r>
            <a:r>
              <a:rPr lang="en-US" sz="2200" dirty="0" err="1"/>
              <a:t>comparticipados</a:t>
            </a:r>
            <a:endParaRPr lang="en-US" sz="2200" dirty="0"/>
          </a:p>
          <a:p>
            <a:r>
              <a:rPr lang="en-US" sz="2200" dirty="0" err="1"/>
              <a:t>Alteração</a:t>
            </a:r>
            <a:r>
              <a:rPr lang="en-US" sz="2200" dirty="0"/>
              <a:t> </a:t>
            </a:r>
            <a:r>
              <a:rPr lang="en-US" sz="2200" dirty="0" err="1"/>
              <a:t>preço</a:t>
            </a:r>
            <a:r>
              <a:rPr lang="en-US" sz="2200" dirty="0"/>
              <a:t> de </a:t>
            </a:r>
            <a:r>
              <a:rPr lang="en-US" sz="2200" dirty="0" err="1"/>
              <a:t>referência</a:t>
            </a:r>
            <a:r>
              <a:rPr lang="en-US" sz="2200" dirty="0"/>
              <a:t> dos </a:t>
            </a:r>
            <a:r>
              <a:rPr lang="en-US" sz="2200" dirty="0" err="1"/>
              <a:t>medicamentos</a:t>
            </a:r>
            <a:r>
              <a:rPr lang="en-US" sz="2200" dirty="0"/>
              <a:t> </a:t>
            </a:r>
            <a:r>
              <a:rPr lang="en-US" sz="2200" dirty="0" err="1"/>
              <a:t>comparticipados</a:t>
            </a:r>
            <a:endParaRPr lang="en-US" sz="2200" dirty="0"/>
          </a:p>
          <a:p>
            <a:r>
              <a:rPr lang="en-US" sz="2200" dirty="0" err="1"/>
              <a:t>Redução</a:t>
            </a:r>
            <a:r>
              <a:rPr lang="en-US" sz="2200" dirty="0"/>
              <a:t> de </a:t>
            </a:r>
            <a:r>
              <a:rPr lang="en-US" sz="2200" dirty="0" err="1"/>
              <a:t>comparticipações</a:t>
            </a:r>
            <a:endParaRPr lang="en-US" sz="2200" dirty="0"/>
          </a:p>
          <a:p>
            <a:r>
              <a:rPr lang="en-US" sz="2200" dirty="0" err="1"/>
              <a:t>Simplificação</a:t>
            </a:r>
            <a:r>
              <a:rPr lang="en-US" sz="2200" dirty="0"/>
              <a:t> da entrada no </a:t>
            </a:r>
            <a:r>
              <a:rPr lang="en-US" sz="2200" dirty="0" err="1"/>
              <a:t>mercado</a:t>
            </a:r>
            <a:r>
              <a:rPr lang="en-US" sz="2200" dirty="0"/>
              <a:t>, dos </a:t>
            </a:r>
            <a:r>
              <a:rPr lang="en-US" sz="2200" dirty="0" err="1"/>
              <a:t>genéricos</a:t>
            </a:r>
            <a:endParaRPr lang="en-US" sz="2200" dirty="0"/>
          </a:p>
          <a:p>
            <a:r>
              <a:rPr lang="en-US" sz="2200" dirty="0" err="1"/>
              <a:t>Redução</a:t>
            </a:r>
            <a:r>
              <a:rPr lang="en-US" sz="2200" dirty="0"/>
              <a:t> de </a:t>
            </a:r>
            <a:r>
              <a:rPr lang="en-US" sz="2200" dirty="0" err="1"/>
              <a:t>salários</a:t>
            </a:r>
            <a:r>
              <a:rPr lang="en-US" sz="2200" dirty="0"/>
              <a:t> (5% para </a:t>
            </a:r>
            <a:r>
              <a:rPr lang="en-US" sz="2200" dirty="0" err="1"/>
              <a:t>trabalhadores</a:t>
            </a:r>
            <a:r>
              <a:rPr lang="en-US" sz="2200" dirty="0"/>
              <a:t> do Estado)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301" y="1628800"/>
            <a:ext cx="28098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Medidas</a:t>
            </a:r>
            <a:r>
              <a:rPr lang="en-US" b="1" dirty="0">
                <a:solidFill>
                  <a:srgbClr val="0070C0"/>
                </a:solidFill>
              </a:rPr>
              <a:t> com </a:t>
            </a:r>
            <a:r>
              <a:rPr lang="en-US" b="1" dirty="0" err="1">
                <a:solidFill>
                  <a:srgbClr val="0070C0"/>
                </a:solidFill>
              </a:rPr>
              <a:t>impacto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saúde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2200" b="1" dirty="0" err="1">
                <a:solidFill>
                  <a:srgbClr val="0070C0"/>
                </a:solidFill>
              </a:rPr>
              <a:t>alguns</a:t>
            </a:r>
            <a:r>
              <a:rPr lang="en-US" sz="2200" b="1" dirty="0">
                <a:solidFill>
                  <a:srgbClr val="0070C0"/>
                </a:solidFill>
              </a:rPr>
              <a:t> </a:t>
            </a:r>
            <a:r>
              <a:rPr lang="en-US" sz="2200" b="1" dirty="0" err="1">
                <a:solidFill>
                  <a:srgbClr val="0070C0"/>
                </a:solidFill>
              </a:rPr>
              <a:t>exemplos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442048"/>
          </a:xfrm>
        </p:spPr>
        <p:txBody>
          <a:bodyPr>
            <a:normAutofit/>
          </a:bodyPr>
          <a:lstStyle/>
          <a:p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recursos</a:t>
            </a:r>
            <a:r>
              <a:rPr lang="en-US" sz="2200" dirty="0"/>
              <a:t> Financeiros</a:t>
            </a:r>
          </a:p>
          <a:p>
            <a:pPr lvl="1"/>
            <a:r>
              <a:rPr lang="en-US" sz="2200" dirty="0" err="1"/>
              <a:t>Aumento</a:t>
            </a:r>
            <a:r>
              <a:rPr lang="en-US" sz="2200" dirty="0"/>
              <a:t> </a:t>
            </a:r>
            <a:r>
              <a:rPr lang="en-US" sz="2200" dirty="0" err="1"/>
              <a:t>taxas</a:t>
            </a:r>
            <a:r>
              <a:rPr lang="en-US" sz="2200" dirty="0"/>
              <a:t> </a:t>
            </a:r>
            <a:r>
              <a:rPr lang="en-US" sz="2200" dirty="0" err="1"/>
              <a:t>moderadoras</a:t>
            </a:r>
            <a:endParaRPr lang="en-US" sz="2200" dirty="0"/>
          </a:p>
          <a:p>
            <a:pPr lvl="1"/>
            <a:r>
              <a:rPr lang="en-US" sz="2200" dirty="0" err="1"/>
              <a:t>Aumento</a:t>
            </a:r>
            <a:r>
              <a:rPr lang="en-US" sz="2200" dirty="0"/>
              <a:t> de </a:t>
            </a:r>
            <a:r>
              <a:rPr lang="en-US" sz="2200" dirty="0" err="1"/>
              <a:t>taxas</a:t>
            </a:r>
            <a:r>
              <a:rPr lang="en-US" sz="2200" dirty="0"/>
              <a:t> </a:t>
            </a:r>
            <a:r>
              <a:rPr lang="en-US" sz="2200" dirty="0" err="1"/>
              <a:t>sanitárias</a:t>
            </a:r>
            <a:endParaRPr lang="en-US" sz="2200" dirty="0"/>
          </a:p>
          <a:p>
            <a:pPr lvl="1"/>
            <a:r>
              <a:rPr lang="en-US" sz="2200" dirty="0" err="1"/>
              <a:t>Alienação</a:t>
            </a:r>
            <a:r>
              <a:rPr lang="en-US" sz="2200" dirty="0"/>
              <a:t> de </a:t>
            </a:r>
            <a:r>
              <a:rPr lang="en-US" sz="2200" dirty="0" err="1"/>
              <a:t>imóveis</a:t>
            </a:r>
            <a:r>
              <a:rPr lang="en-US" sz="2200" dirty="0"/>
              <a:t> </a:t>
            </a:r>
            <a:r>
              <a:rPr lang="en-US" sz="2200" dirty="0" err="1"/>
              <a:t>não</a:t>
            </a:r>
            <a:r>
              <a:rPr lang="en-US" sz="2200" dirty="0"/>
              <a:t> afectos a </a:t>
            </a:r>
            <a:r>
              <a:rPr lang="en-US" sz="2200" dirty="0" err="1"/>
              <a:t>cuidados</a:t>
            </a:r>
            <a:r>
              <a:rPr lang="en-US" sz="2200" dirty="0"/>
              <a:t> de saúde</a:t>
            </a:r>
          </a:p>
          <a:p>
            <a:r>
              <a:rPr lang="en-US" sz="2200" dirty="0" err="1"/>
              <a:t>Racionalização</a:t>
            </a:r>
            <a:r>
              <a:rPr lang="en-US" sz="2200" dirty="0"/>
              <a:t> e </a:t>
            </a:r>
            <a:r>
              <a:rPr lang="en-US" sz="2200" dirty="0" err="1"/>
              <a:t>eficiência</a:t>
            </a:r>
            <a:endParaRPr lang="en-US" sz="2200" dirty="0"/>
          </a:p>
          <a:p>
            <a:pPr lvl="1"/>
            <a:r>
              <a:rPr lang="en-US" sz="2200" dirty="0" err="1"/>
              <a:t>Acionamento</a:t>
            </a:r>
            <a:r>
              <a:rPr lang="en-US" sz="2200" dirty="0"/>
              <a:t> de central de </a:t>
            </a:r>
            <a:r>
              <a:rPr lang="en-US" sz="2200" dirty="0" err="1"/>
              <a:t>compras</a:t>
            </a:r>
            <a:endParaRPr lang="en-US" sz="2200" dirty="0"/>
          </a:p>
          <a:p>
            <a:pPr lvl="1"/>
            <a:r>
              <a:rPr lang="en-US" sz="2200" dirty="0" err="1"/>
              <a:t>Prescrição</a:t>
            </a:r>
            <a:r>
              <a:rPr lang="en-US" sz="2200" dirty="0"/>
              <a:t> </a:t>
            </a:r>
            <a:r>
              <a:rPr lang="en-US" sz="2200" dirty="0" err="1"/>
              <a:t>eletrónica</a:t>
            </a:r>
            <a:endParaRPr lang="en-US" sz="2200" dirty="0"/>
          </a:p>
          <a:p>
            <a:pPr lvl="1"/>
            <a:r>
              <a:rPr lang="en-US" sz="2200" dirty="0" err="1"/>
              <a:t>Continuação</a:t>
            </a:r>
            <a:r>
              <a:rPr lang="en-US" sz="2200" dirty="0"/>
              <a:t> de </a:t>
            </a:r>
            <a:r>
              <a:rPr lang="en-US" sz="2200" dirty="0" err="1"/>
              <a:t>reforma</a:t>
            </a:r>
            <a:r>
              <a:rPr lang="en-US" sz="2200" dirty="0"/>
              <a:t> </a:t>
            </a:r>
            <a:r>
              <a:rPr lang="en-US" sz="2200" dirty="0" err="1"/>
              <a:t>nos</a:t>
            </a:r>
            <a:r>
              <a:rPr lang="en-US" sz="2200" dirty="0"/>
              <a:t> Cuidados Primários e </a:t>
            </a:r>
            <a:r>
              <a:rPr lang="en-US" sz="2200" dirty="0" err="1"/>
              <a:t>continuados</a:t>
            </a:r>
            <a:endParaRPr lang="en-US" sz="2200" dirty="0"/>
          </a:p>
          <a:p>
            <a:pPr lvl="1"/>
            <a:r>
              <a:rPr lang="en-US" sz="2200" dirty="0" err="1"/>
              <a:t>Contratação</a:t>
            </a:r>
            <a:r>
              <a:rPr lang="en-US" sz="2200" dirty="0"/>
              <a:t> de </a:t>
            </a:r>
            <a:r>
              <a:rPr lang="en-US" sz="2200" dirty="0" err="1"/>
              <a:t>médicos</a:t>
            </a:r>
            <a:r>
              <a:rPr lang="en-US" sz="2200" dirty="0"/>
              <a:t> </a:t>
            </a:r>
            <a:r>
              <a:rPr lang="en-US" sz="2200" dirty="0" err="1"/>
              <a:t>estrangeiros</a:t>
            </a:r>
            <a:endParaRPr lang="en-US" sz="2200" dirty="0"/>
          </a:p>
          <a:p>
            <a:pPr lvl="1"/>
            <a:r>
              <a:rPr lang="en-US" sz="2200" dirty="0" err="1"/>
              <a:t>Acordo</a:t>
            </a:r>
            <a:r>
              <a:rPr lang="en-US" sz="2200" dirty="0"/>
              <a:t> com a Fundação </a:t>
            </a:r>
            <a:r>
              <a:rPr lang="en-US" sz="2200" dirty="0" err="1"/>
              <a:t>Champalimaud</a:t>
            </a:r>
            <a:endParaRPr lang="en-US" sz="2200" dirty="0"/>
          </a:p>
          <a:p>
            <a:pPr marL="274320" lvl="1" indent="0">
              <a:buNone/>
            </a:pPr>
            <a:endParaRPr lang="en-US" sz="1900" dirty="0"/>
          </a:p>
          <a:p>
            <a:pPr marL="1828800" lvl="7" indent="0">
              <a:buNone/>
            </a:pPr>
            <a:endParaRPr lang="en-US" sz="1000" dirty="0"/>
          </a:p>
          <a:p>
            <a:pPr marL="1920240" lvl="8" indent="0">
              <a:buNone/>
            </a:pPr>
            <a:endParaRPr lang="en-US" sz="300" dirty="0"/>
          </a:p>
          <a:p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547658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O </a:t>
            </a:r>
            <a:r>
              <a:rPr lang="en-US" sz="2400" dirty="0" err="1">
                <a:solidFill>
                  <a:srgbClr val="0070C0"/>
                </a:solidFill>
              </a:rPr>
              <a:t>orçamento</a:t>
            </a:r>
            <a:r>
              <a:rPr lang="en-US" sz="2400" dirty="0">
                <a:solidFill>
                  <a:srgbClr val="0070C0"/>
                </a:solidFill>
              </a:rPr>
              <a:t> da saúde </a:t>
            </a:r>
            <a:r>
              <a:rPr lang="en-US" sz="2400" dirty="0" err="1">
                <a:solidFill>
                  <a:srgbClr val="0070C0"/>
                </a:solidFill>
              </a:rPr>
              <a:t>havia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já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sofrido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uma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redução</a:t>
            </a:r>
            <a:r>
              <a:rPr lang="en-US" sz="2400" dirty="0">
                <a:solidFill>
                  <a:srgbClr val="0070C0"/>
                </a:solidFill>
              </a:rPr>
              <a:t> de 13%, em 2011</a:t>
            </a:r>
          </a:p>
        </p:txBody>
      </p:sp>
    </p:spTree>
    <p:extLst>
      <p:ext uri="{BB962C8B-B14F-4D97-AF65-F5344CB8AC3E}">
        <p14:creationId xmlns:p14="http://schemas.microsoft.com/office/powerpoint/2010/main" val="3709738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 </a:t>
            </a:r>
            <a:r>
              <a:rPr lang="en-US" b="1" dirty="0" err="1">
                <a:solidFill>
                  <a:srgbClr val="0070C0"/>
                </a:solidFill>
              </a:rPr>
              <a:t>problema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não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foram</a:t>
            </a:r>
            <a:r>
              <a:rPr lang="en-US" b="1" dirty="0">
                <a:solidFill>
                  <a:srgbClr val="0070C0"/>
                </a:solidFill>
              </a:rPr>
              <a:t> as </a:t>
            </a:r>
            <a:r>
              <a:rPr lang="en-US" b="1" dirty="0" err="1">
                <a:solidFill>
                  <a:srgbClr val="0070C0"/>
                </a:solidFill>
              </a:rPr>
              <a:t>medidas</a:t>
            </a:r>
            <a:r>
              <a:rPr lang="en-US" b="1" dirty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48" y="1340768"/>
            <a:ext cx="8229600" cy="3448040"/>
          </a:xfrm>
        </p:spPr>
        <p:txBody>
          <a:bodyPr/>
          <a:lstStyle/>
          <a:p>
            <a:r>
              <a:rPr lang="en-US" sz="2200" dirty="0" err="1"/>
              <a:t>Prazos</a:t>
            </a:r>
            <a:r>
              <a:rPr lang="en-US" sz="2200" dirty="0"/>
              <a:t> para a </a:t>
            </a:r>
            <a:r>
              <a:rPr lang="en-US" sz="2200" dirty="0" err="1"/>
              <a:t>sua</a:t>
            </a:r>
            <a:r>
              <a:rPr lang="en-US" sz="2200" dirty="0"/>
              <a:t> </a:t>
            </a:r>
            <a:r>
              <a:rPr lang="en-US" sz="2200" dirty="0" err="1"/>
              <a:t>implementação</a:t>
            </a:r>
            <a:endParaRPr lang="en-US" sz="2200" dirty="0"/>
          </a:p>
          <a:p>
            <a:r>
              <a:rPr lang="en-US" sz="2200" dirty="0" err="1"/>
              <a:t>Ausência</a:t>
            </a:r>
            <a:r>
              <a:rPr lang="en-US" sz="2200" dirty="0"/>
              <a:t> de </a:t>
            </a:r>
            <a:r>
              <a:rPr lang="en-US" sz="2200" dirty="0" err="1"/>
              <a:t>explicitação</a:t>
            </a:r>
            <a:r>
              <a:rPr lang="en-US" sz="2200" dirty="0"/>
              <a:t>/</a:t>
            </a:r>
            <a:r>
              <a:rPr lang="en-US" sz="2200" dirty="0" err="1"/>
              <a:t>justificação</a:t>
            </a:r>
            <a:endParaRPr lang="en-US" sz="2200" dirty="0"/>
          </a:p>
          <a:p>
            <a:r>
              <a:rPr lang="en-US" sz="2200" dirty="0" err="1"/>
              <a:t>Falta</a:t>
            </a:r>
            <a:r>
              <a:rPr lang="en-US" sz="2200" dirty="0"/>
              <a:t> de </a:t>
            </a:r>
            <a:r>
              <a:rPr lang="en-US" sz="2200" dirty="0" err="1"/>
              <a:t>preocupação</a:t>
            </a:r>
            <a:r>
              <a:rPr lang="en-US" sz="2200" dirty="0"/>
              <a:t> com as </a:t>
            </a:r>
            <a:r>
              <a:rPr lang="en-US" sz="2200" dirty="0" err="1"/>
              <a:t>populações</a:t>
            </a:r>
            <a:r>
              <a:rPr lang="en-US" sz="2200" dirty="0"/>
              <a:t> </a:t>
            </a:r>
            <a:r>
              <a:rPr lang="en-US" sz="2200" dirty="0" err="1"/>
              <a:t>mais</a:t>
            </a:r>
            <a:r>
              <a:rPr lang="en-US" sz="2200" dirty="0"/>
              <a:t> </a:t>
            </a:r>
            <a:r>
              <a:rPr lang="en-US" sz="2200" dirty="0" err="1"/>
              <a:t>vulneráveis</a:t>
            </a:r>
            <a:endParaRPr lang="en-US" sz="2200" dirty="0"/>
          </a:p>
          <a:p>
            <a:r>
              <a:rPr lang="en-US" sz="2200" dirty="0" err="1"/>
              <a:t>Ausência</a:t>
            </a:r>
            <a:r>
              <a:rPr lang="en-US" sz="2200" dirty="0"/>
              <a:t> de </a:t>
            </a:r>
            <a:r>
              <a:rPr lang="en-US" sz="2200" dirty="0" err="1"/>
              <a:t>estratégias</a:t>
            </a:r>
            <a:r>
              <a:rPr lang="en-US" sz="2200" dirty="0"/>
              <a:t> de </a:t>
            </a:r>
            <a:r>
              <a:rPr lang="en-US" sz="2200" dirty="0" err="1"/>
              <a:t>proteção</a:t>
            </a:r>
            <a:r>
              <a:rPr lang="en-US" sz="2200" dirty="0"/>
              <a:t> e </a:t>
            </a:r>
            <a:r>
              <a:rPr lang="en-US" sz="2200" dirty="0" err="1"/>
              <a:t>promoção</a:t>
            </a:r>
            <a:r>
              <a:rPr lang="en-US" sz="2200" dirty="0"/>
              <a:t> da saúde, face </a:t>
            </a:r>
            <a:r>
              <a:rPr lang="en-US" sz="2200" dirty="0" err="1"/>
              <a:t>ás</a:t>
            </a:r>
            <a:r>
              <a:rPr lang="en-US" sz="2200" dirty="0"/>
              <a:t> </a:t>
            </a:r>
            <a:r>
              <a:rPr lang="en-US" sz="2200" dirty="0" err="1"/>
              <a:t>consequências</a:t>
            </a:r>
            <a:r>
              <a:rPr lang="en-US" sz="2200" dirty="0"/>
              <a:t> das </a:t>
            </a:r>
            <a:r>
              <a:rPr lang="en-US" sz="2200" dirty="0" err="1"/>
              <a:t>medidas</a:t>
            </a:r>
            <a:r>
              <a:rPr lang="en-US" sz="2200" dirty="0"/>
              <a:t> </a:t>
            </a:r>
            <a:r>
              <a:rPr lang="en-US" sz="2200" dirty="0" err="1"/>
              <a:t>implementadas</a:t>
            </a:r>
            <a:endParaRPr lang="en-US" sz="2200" dirty="0"/>
          </a:p>
          <a:p>
            <a:r>
              <a:rPr lang="en-US" sz="2200" dirty="0" err="1"/>
              <a:t>Falta</a:t>
            </a:r>
            <a:r>
              <a:rPr lang="en-US" sz="2200" dirty="0"/>
              <a:t> de </a:t>
            </a:r>
            <a:r>
              <a:rPr lang="en-US" sz="2200" dirty="0" err="1"/>
              <a:t>enquadramento</a:t>
            </a:r>
            <a:r>
              <a:rPr lang="en-US" sz="2200" dirty="0"/>
              <a:t> das </a:t>
            </a:r>
            <a:r>
              <a:rPr lang="en-US" sz="2200" dirty="0" err="1"/>
              <a:t>medidas</a:t>
            </a:r>
            <a:r>
              <a:rPr lang="en-US" sz="2200" dirty="0"/>
              <a:t>, no </a:t>
            </a:r>
            <a:r>
              <a:rPr lang="en-US" sz="2200" dirty="0" err="1"/>
              <a:t>Programa</a:t>
            </a:r>
            <a:r>
              <a:rPr lang="en-US" sz="2200" dirty="0"/>
              <a:t> do </a:t>
            </a:r>
            <a:r>
              <a:rPr lang="en-US" sz="2200" dirty="0" err="1"/>
              <a:t>Governo</a:t>
            </a:r>
            <a:endParaRPr lang="en-US" sz="22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068" y="429309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“As </a:t>
            </a:r>
            <a:r>
              <a:rPr lang="en-US" dirty="0" err="1">
                <a:solidFill>
                  <a:srgbClr val="0070C0"/>
                </a:solidFill>
              </a:rPr>
              <a:t>medidas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propostas</a:t>
            </a:r>
            <a:r>
              <a:rPr lang="en-US" dirty="0">
                <a:solidFill>
                  <a:srgbClr val="0070C0"/>
                </a:solidFill>
              </a:rPr>
              <a:t> no </a:t>
            </a:r>
            <a:r>
              <a:rPr lang="en-US" dirty="0" err="1">
                <a:solidFill>
                  <a:srgbClr val="0070C0"/>
                </a:solidFill>
              </a:rPr>
              <a:t>MdE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não</a:t>
            </a:r>
            <a:r>
              <a:rPr lang="en-US" dirty="0">
                <a:solidFill>
                  <a:srgbClr val="0070C0"/>
                </a:solidFill>
              </a:rPr>
              <a:t> se </a:t>
            </a:r>
            <a:r>
              <a:rPr lang="en-US" dirty="0" err="1">
                <a:solidFill>
                  <a:srgbClr val="0070C0"/>
                </a:solidFill>
              </a:rPr>
              <a:t>limitam</a:t>
            </a:r>
            <a:r>
              <a:rPr lang="en-US" dirty="0">
                <a:solidFill>
                  <a:srgbClr val="0070C0"/>
                </a:solidFill>
              </a:rPr>
              <a:t> a </a:t>
            </a:r>
            <a:r>
              <a:rPr lang="en-US" dirty="0" err="1">
                <a:solidFill>
                  <a:srgbClr val="0070C0"/>
                </a:solidFill>
              </a:rPr>
              <a:t>procurar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obter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poupanças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curto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prazo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Existe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uma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preocupação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subjacente</a:t>
            </a:r>
            <a:r>
              <a:rPr lang="en-US" dirty="0">
                <a:solidFill>
                  <a:srgbClr val="0070C0"/>
                </a:solidFill>
              </a:rPr>
              <a:t> em </a:t>
            </a:r>
            <a:r>
              <a:rPr lang="en-US" dirty="0" err="1">
                <a:solidFill>
                  <a:srgbClr val="0070C0"/>
                </a:solidFill>
              </a:rPr>
              <a:t>estabelecer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mecanismos</a:t>
            </a:r>
            <a:r>
              <a:rPr lang="en-US" dirty="0">
                <a:solidFill>
                  <a:srgbClr val="0070C0"/>
                </a:solidFill>
              </a:rPr>
              <a:t> que </a:t>
            </a:r>
            <a:r>
              <a:rPr lang="en-US" dirty="0" err="1">
                <a:solidFill>
                  <a:srgbClr val="0070C0"/>
                </a:solidFill>
              </a:rPr>
              <a:t>assegurem</a:t>
            </a:r>
            <a:r>
              <a:rPr lang="en-US" dirty="0">
                <a:solidFill>
                  <a:srgbClr val="0070C0"/>
                </a:solidFill>
              </a:rPr>
              <a:t> um </a:t>
            </a:r>
            <a:r>
              <a:rPr lang="en-US" dirty="0" err="1">
                <a:solidFill>
                  <a:srgbClr val="0070C0"/>
                </a:solidFill>
              </a:rPr>
              <a:t>maior</a:t>
            </a:r>
            <a:r>
              <a:rPr lang="en-US" dirty="0">
                <a:solidFill>
                  <a:srgbClr val="0070C0"/>
                </a:solidFill>
              </a:rPr>
              <a:t> control das </a:t>
            </a:r>
            <a:r>
              <a:rPr lang="en-US" dirty="0" err="1">
                <a:solidFill>
                  <a:srgbClr val="0070C0"/>
                </a:solidFill>
              </a:rPr>
              <a:t>despesas</a:t>
            </a:r>
            <a:r>
              <a:rPr lang="en-US" dirty="0">
                <a:solidFill>
                  <a:srgbClr val="0070C0"/>
                </a:solidFill>
              </a:rPr>
              <a:t> com saúde no </a:t>
            </a:r>
            <a:r>
              <a:rPr lang="en-US" dirty="0" err="1">
                <a:solidFill>
                  <a:srgbClr val="0070C0"/>
                </a:solidFill>
              </a:rPr>
              <a:t>futuro</a:t>
            </a:r>
            <a:r>
              <a:rPr lang="en-US" dirty="0">
                <a:solidFill>
                  <a:srgbClr val="0070C0"/>
                </a:solidFill>
              </a:rPr>
              <a:t>. </a:t>
            </a:r>
            <a:r>
              <a:rPr lang="en-US" dirty="0" err="1">
                <a:solidFill>
                  <a:srgbClr val="0070C0"/>
                </a:solidFill>
              </a:rPr>
              <a:t>Esses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mecanismos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envolvem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avaliação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desempenho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utilização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mecanismos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concorrência</a:t>
            </a:r>
            <a:r>
              <a:rPr lang="en-US" dirty="0">
                <a:solidFill>
                  <a:srgbClr val="0070C0"/>
                </a:solidFill>
              </a:rPr>
              <a:t> no </a:t>
            </a:r>
            <a:r>
              <a:rPr lang="en-US" dirty="0" err="1">
                <a:solidFill>
                  <a:srgbClr val="0070C0"/>
                </a:solidFill>
              </a:rPr>
              <a:t>provisionamento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público</a:t>
            </a:r>
            <a:r>
              <a:rPr lang="en-US" dirty="0">
                <a:solidFill>
                  <a:srgbClr val="0070C0"/>
                </a:solidFill>
              </a:rPr>
              <a:t> e </a:t>
            </a:r>
            <a:r>
              <a:rPr lang="en-US" dirty="0" err="1">
                <a:solidFill>
                  <a:srgbClr val="0070C0"/>
                </a:solidFill>
              </a:rPr>
              <a:t>criação</a:t>
            </a:r>
            <a:r>
              <a:rPr lang="en-US" dirty="0">
                <a:solidFill>
                  <a:srgbClr val="0070C0"/>
                </a:solidFill>
              </a:rPr>
              <a:t> de boas </a:t>
            </a:r>
            <a:r>
              <a:rPr lang="en-US" dirty="0" err="1">
                <a:solidFill>
                  <a:srgbClr val="0070C0"/>
                </a:solidFill>
              </a:rPr>
              <a:t>práticas</a:t>
            </a:r>
            <a:r>
              <a:rPr lang="en-US" dirty="0">
                <a:solidFill>
                  <a:srgbClr val="0070C0"/>
                </a:solidFill>
              </a:rPr>
              <a:t> de </a:t>
            </a:r>
            <a:r>
              <a:rPr lang="en-US" dirty="0" err="1">
                <a:solidFill>
                  <a:srgbClr val="0070C0"/>
                </a:solidFill>
              </a:rPr>
              <a:t>transparência</a:t>
            </a:r>
            <a:r>
              <a:rPr lang="en-US" dirty="0">
                <a:solidFill>
                  <a:srgbClr val="0070C0"/>
                </a:solidFill>
              </a:rPr>
              <a:t> e </a:t>
            </a:r>
            <a:r>
              <a:rPr lang="en-US" dirty="0" err="1">
                <a:solidFill>
                  <a:srgbClr val="0070C0"/>
                </a:solidFill>
              </a:rPr>
              <a:t>informação</a:t>
            </a:r>
            <a:r>
              <a:rPr lang="en-US" dirty="0">
                <a:solidFill>
                  <a:srgbClr val="0070C0"/>
                </a:solidFill>
              </a:rPr>
              <a:t>”</a:t>
            </a:r>
          </a:p>
          <a:p>
            <a:pPr algn="r"/>
            <a:r>
              <a:rPr lang="en-US" dirty="0">
                <a:solidFill>
                  <a:srgbClr val="0070C0"/>
                </a:solidFill>
              </a:rPr>
              <a:t>Pedro Pita Barros, 2011</a:t>
            </a:r>
          </a:p>
        </p:txBody>
      </p:sp>
    </p:spTree>
    <p:extLst>
      <p:ext uri="{BB962C8B-B14F-4D97-AF65-F5344CB8AC3E}">
        <p14:creationId xmlns:p14="http://schemas.microsoft.com/office/powerpoint/2010/main" val="69448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548680"/>
            <a:ext cx="3248025" cy="36385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79512" y="4725144"/>
            <a:ext cx="87849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/>
              <a:t>Se as medidas são positivas, porque não foram implementadas antes?</a:t>
            </a:r>
          </a:p>
        </p:txBody>
      </p:sp>
    </p:spTree>
    <p:extLst>
      <p:ext uri="{BB962C8B-B14F-4D97-AF65-F5344CB8AC3E}">
        <p14:creationId xmlns:p14="http://schemas.microsoft.com/office/powerpoint/2010/main" val="830281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04" y="332656"/>
            <a:ext cx="8229600" cy="75632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Impacto</a:t>
            </a:r>
            <a:r>
              <a:rPr lang="en-US" b="1" dirty="0">
                <a:solidFill>
                  <a:srgbClr val="0070C0"/>
                </a:solidFill>
              </a:rPr>
              <a:t> social da </a:t>
            </a:r>
            <a:r>
              <a:rPr lang="en-US" b="1" dirty="0" err="1">
                <a:solidFill>
                  <a:srgbClr val="0070C0"/>
                </a:solidFill>
              </a:rPr>
              <a:t>crise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11960" y="1380184"/>
            <a:ext cx="4932040" cy="4937760"/>
          </a:xfrm>
        </p:spPr>
        <p:txBody>
          <a:bodyPr>
            <a:normAutofit/>
          </a:bodyPr>
          <a:lstStyle/>
          <a:p>
            <a:r>
              <a:rPr lang="en-US" sz="2400" dirty="0" err="1"/>
              <a:t>Diminuição</a:t>
            </a:r>
            <a:r>
              <a:rPr lang="en-US" sz="2400" dirty="0"/>
              <a:t> do </a:t>
            </a:r>
            <a:r>
              <a:rPr lang="en-US" sz="2400" dirty="0" err="1"/>
              <a:t>poder</a:t>
            </a:r>
            <a:r>
              <a:rPr lang="en-US" sz="2400" dirty="0"/>
              <a:t> de </a:t>
            </a:r>
            <a:r>
              <a:rPr lang="en-US" sz="2400" dirty="0" err="1"/>
              <a:t>compra</a:t>
            </a:r>
            <a:r>
              <a:rPr lang="en-US" sz="2400" dirty="0"/>
              <a:t> das </a:t>
            </a:r>
            <a:r>
              <a:rPr lang="en-US" sz="2400" dirty="0" err="1"/>
              <a:t>famílias</a:t>
            </a:r>
            <a:endParaRPr lang="en-US" sz="2400" dirty="0"/>
          </a:p>
          <a:p>
            <a:r>
              <a:rPr lang="en-US" sz="2400" dirty="0" err="1"/>
              <a:t>Desemprego</a:t>
            </a:r>
            <a:r>
              <a:rPr lang="en-US" sz="2400" dirty="0"/>
              <a:t> </a:t>
            </a:r>
            <a:r>
              <a:rPr lang="en-US" sz="2400" dirty="0" err="1"/>
              <a:t>crescentes</a:t>
            </a:r>
            <a:r>
              <a:rPr lang="en-US" sz="2400" dirty="0"/>
              <a:t> (</a:t>
            </a:r>
            <a:r>
              <a:rPr lang="en-US" sz="2400" dirty="0" err="1"/>
              <a:t>consequências</a:t>
            </a:r>
            <a:r>
              <a:rPr lang="en-US" sz="2400" dirty="0"/>
              <a:t> </a:t>
            </a:r>
            <a:r>
              <a:rPr lang="en-US" sz="2400" dirty="0" err="1"/>
              <a:t>materiais</a:t>
            </a:r>
            <a:r>
              <a:rPr lang="en-US" sz="2400" dirty="0"/>
              <a:t> e </a:t>
            </a:r>
            <a:r>
              <a:rPr lang="en-US" sz="2400" dirty="0" err="1"/>
              <a:t>psicossociais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Diminuição</a:t>
            </a:r>
            <a:r>
              <a:rPr lang="en-US" sz="2400" dirty="0"/>
              <a:t> de </a:t>
            </a:r>
            <a:r>
              <a:rPr lang="en-US" sz="2400" dirty="0" err="1"/>
              <a:t>salários</a:t>
            </a:r>
            <a:r>
              <a:rPr lang="en-US" sz="2400" dirty="0"/>
              <a:t> e </a:t>
            </a:r>
            <a:r>
              <a:rPr lang="en-US" sz="2400" dirty="0" err="1"/>
              <a:t>subsidios</a:t>
            </a:r>
            <a:r>
              <a:rPr lang="en-US" sz="2400" dirty="0"/>
              <a:t> </a:t>
            </a:r>
            <a:r>
              <a:rPr lang="en-US" sz="2400" dirty="0" err="1"/>
              <a:t>sociais</a:t>
            </a:r>
            <a:r>
              <a:rPr lang="en-US" sz="2400" dirty="0"/>
              <a:t> para as </a:t>
            </a:r>
            <a:r>
              <a:rPr lang="en-US" sz="2400" dirty="0" err="1"/>
              <a:t>famílias</a:t>
            </a:r>
            <a:endParaRPr lang="en-US" sz="2400" dirty="0"/>
          </a:p>
          <a:p>
            <a:r>
              <a:rPr lang="en-US" sz="2400" dirty="0" err="1"/>
              <a:t>Aumento</a:t>
            </a:r>
            <a:r>
              <a:rPr lang="en-US" sz="2400" dirty="0"/>
              <a:t> dos </a:t>
            </a:r>
            <a:r>
              <a:rPr lang="en-US" sz="2400" dirty="0" err="1"/>
              <a:t>impostos</a:t>
            </a:r>
            <a:endParaRPr lang="en-US" sz="2400" dirty="0"/>
          </a:p>
          <a:p>
            <a:r>
              <a:rPr lang="en-US" sz="2400" dirty="0" err="1"/>
              <a:t>Aumento</a:t>
            </a:r>
            <a:r>
              <a:rPr lang="en-US" sz="2400" dirty="0"/>
              <a:t> do </a:t>
            </a:r>
            <a:r>
              <a:rPr lang="en-US" sz="2400" dirty="0" err="1"/>
              <a:t>risco</a:t>
            </a:r>
            <a:r>
              <a:rPr lang="en-US" sz="2400" dirty="0"/>
              <a:t> de </a:t>
            </a:r>
            <a:r>
              <a:rPr lang="en-US" sz="2400" dirty="0" err="1"/>
              <a:t>pobreza</a:t>
            </a:r>
            <a:endParaRPr lang="en-US" sz="2400" dirty="0"/>
          </a:p>
          <a:p>
            <a:r>
              <a:rPr lang="en-US" sz="2400" dirty="0" err="1"/>
              <a:t>Menor</a:t>
            </a:r>
            <a:r>
              <a:rPr lang="en-US" sz="2400" dirty="0"/>
              <a:t> </a:t>
            </a:r>
            <a:r>
              <a:rPr lang="en-US" sz="2400" dirty="0" err="1"/>
              <a:t>capacidade</a:t>
            </a:r>
            <a:r>
              <a:rPr lang="en-US" sz="2400" dirty="0"/>
              <a:t> de </a:t>
            </a:r>
            <a:r>
              <a:rPr lang="en-US" sz="2400" dirty="0" err="1"/>
              <a:t>resposta</a:t>
            </a:r>
            <a:r>
              <a:rPr lang="en-US" sz="2400" dirty="0"/>
              <a:t> social (e saúde)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0137"/>
            <a:ext cx="3202796" cy="47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73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Repercussões</a:t>
            </a:r>
            <a:r>
              <a:rPr lang="en-US" b="1" dirty="0">
                <a:solidFill>
                  <a:srgbClr val="0070C0"/>
                </a:solidFill>
              </a:rPr>
              <a:t> da </a:t>
            </a:r>
            <a:r>
              <a:rPr lang="en-US" b="1" dirty="0" err="1">
                <a:solidFill>
                  <a:srgbClr val="0070C0"/>
                </a:solidFill>
              </a:rPr>
              <a:t>crise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na</a:t>
            </a:r>
            <a:r>
              <a:rPr lang="en-US" b="1" dirty="0">
                <a:solidFill>
                  <a:srgbClr val="0070C0"/>
                </a:solidFill>
              </a:rPr>
              <a:t> saúde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Evidência</a:t>
            </a:r>
            <a:r>
              <a:rPr lang="en-US" dirty="0"/>
              <a:t> </a:t>
            </a:r>
            <a:r>
              <a:rPr lang="en-US" dirty="0" err="1"/>
              <a:t>aponta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Aumento</a:t>
            </a:r>
            <a:r>
              <a:rPr lang="en-US" dirty="0"/>
              <a:t> das </a:t>
            </a:r>
            <a:r>
              <a:rPr lang="en-US" dirty="0" err="1"/>
              <a:t>taxas</a:t>
            </a:r>
            <a:r>
              <a:rPr lang="en-US" dirty="0"/>
              <a:t> de </a:t>
            </a:r>
            <a:r>
              <a:rPr lang="en-US" dirty="0" err="1"/>
              <a:t>doença</a:t>
            </a:r>
            <a:r>
              <a:rPr lang="en-US" dirty="0"/>
              <a:t> e </a:t>
            </a:r>
            <a:r>
              <a:rPr lang="en-US" dirty="0" err="1"/>
              <a:t>morte</a:t>
            </a:r>
            <a:endParaRPr lang="en-US" dirty="0"/>
          </a:p>
          <a:p>
            <a:pPr lvl="1"/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exposição</a:t>
            </a:r>
            <a:r>
              <a:rPr lang="en-US" dirty="0"/>
              <a:t> a </a:t>
            </a:r>
            <a:r>
              <a:rPr lang="en-US" dirty="0" err="1"/>
              <a:t>factores</a:t>
            </a:r>
            <a:r>
              <a:rPr lang="en-US" dirty="0"/>
              <a:t> de stress</a:t>
            </a:r>
          </a:p>
          <a:p>
            <a:pPr lvl="1"/>
            <a:r>
              <a:rPr lang="en-US" dirty="0" err="1"/>
              <a:t>Diminuição</a:t>
            </a:r>
            <a:r>
              <a:rPr lang="en-US" dirty="0"/>
              <a:t> da </a:t>
            </a:r>
            <a:r>
              <a:rPr lang="en-US" dirty="0" err="1"/>
              <a:t>coesão</a:t>
            </a:r>
            <a:r>
              <a:rPr lang="en-US" dirty="0"/>
              <a:t> social</a:t>
            </a:r>
          </a:p>
          <a:p>
            <a:pPr lvl="1"/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 à </a:t>
            </a:r>
            <a:r>
              <a:rPr lang="en-US" dirty="0" err="1"/>
              <a:t>satisfação</a:t>
            </a:r>
            <a:r>
              <a:rPr lang="en-US" dirty="0"/>
              <a:t> das </a:t>
            </a:r>
            <a:r>
              <a:rPr lang="en-US" dirty="0" err="1"/>
              <a:t>necessidades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(</a:t>
            </a:r>
            <a:r>
              <a:rPr lang="en-US" dirty="0" err="1"/>
              <a:t>alementação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Acesso</a:t>
            </a:r>
            <a:r>
              <a:rPr lang="en-US" dirty="0"/>
              <a:t> </a:t>
            </a:r>
            <a:r>
              <a:rPr lang="en-US" dirty="0" err="1"/>
              <a:t>limitado</a:t>
            </a:r>
            <a:r>
              <a:rPr lang="en-US" dirty="0"/>
              <a:t> a Cuidados de saúde – Cuidados </a:t>
            </a:r>
            <a:r>
              <a:rPr lang="en-US" dirty="0" err="1"/>
              <a:t>médicos</a:t>
            </a:r>
            <a:r>
              <a:rPr lang="en-US" dirty="0"/>
              <a:t> e </a:t>
            </a:r>
            <a:r>
              <a:rPr lang="en-US" dirty="0" err="1"/>
              <a:t>medicamentos</a:t>
            </a:r>
            <a:endParaRPr lang="en-US" dirty="0"/>
          </a:p>
          <a:p>
            <a:pPr lvl="1"/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perturbações</a:t>
            </a:r>
            <a:r>
              <a:rPr lang="en-US" dirty="0"/>
              <a:t> </a:t>
            </a:r>
            <a:r>
              <a:rPr lang="en-US" dirty="0" err="1"/>
              <a:t>mentais</a:t>
            </a:r>
            <a:endParaRPr lang="en-US" dirty="0"/>
          </a:p>
          <a:p>
            <a:pPr lvl="1"/>
            <a:r>
              <a:rPr lang="en-US" dirty="0" err="1"/>
              <a:t>Diminuição</a:t>
            </a:r>
            <a:r>
              <a:rPr lang="en-US" dirty="0"/>
              <a:t> das </a:t>
            </a:r>
            <a:r>
              <a:rPr lang="en-US" dirty="0" err="1"/>
              <a:t>atividades</a:t>
            </a:r>
            <a:r>
              <a:rPr lang="en-US" dirty="0"/>
              <a:t> de saúde </a:t>
            </a:r>
            <a:r>
              <a:rPr lang="en-US" dirty="0" err="1"/>
              <a:t>programadas</a:t>
            </a:r>
            <a:r>
              <a:rPr lang="en-US" dirty="0"/>
              <a:t> e </a:t>
            </a:r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situações</a:t>
            </a:r>
            <a:r>
              <a:rPr lang="en-US" dirty="0"/>
              <a:t> de </a:t>
            </a:r>
            <a:r>
              <a:rPr lang="en-US" dirty="0" err="1"/>
              <a:t>doença</a:t>
            </a:r>
            <a:r>
              <a:rPr lang="en-US" dirty="0"/>
              <a:t> </a:t>
            </a:r>
            <a:r>
              <a:rPr lang="en-US" dirty="0" err="1"/>
              <a:t>aguda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5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4105208" cy="616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030561"/>
            <a:ext cx="6386799" cy="262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9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90600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Alguns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indicadores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201584"/>
              </p:ext>
            </p:extLst>
          </p:nvPr>
        </p:nvGraphicFramePr>
        <p:xfrm>
          <a:off x="611560" y="1412776"/>
          <a:ext cx="2304256" cy="1752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5122964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80590242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/>
                        <a:t>Taxa desemprego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00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12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15,9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08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16,7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382266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74793"/>
              </p:ext>
            </p:extLst>
          </p:nvPr>
        </p:nvGraphicFramePr>
        <p:xfrm>
          <a:off x="3358208" y="1598196"/>
          <a:ext cx="2304256" cy="1381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15122964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80590242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t-PT" dirty="0"/>
                        <a:t>Risco</a:t>
                      </a:r>
                      <a:r>
                        <a:rPr lang="pt-PT" baseline="0" dirty="0"/>
                        <a:t> de pobreza infantil (%)</a:t>
                      </a:r>
                      <a:endParaRPr lang="pt-P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00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124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dirty="0"/>
                        <a:t>26,8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08727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78534"/>
              </p:ext>
            </p:extLst>
          </p:nvPr>
        </p:nvGraphicFramePr>
        <p:xfrm>
          <a:off x="5940152" y="1844824"/>
          <a:ext cx="2808312" cy="1010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512296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PT" dirty="0"/>
                        <a:t>Emigração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00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PT" baseline="0" dirty="0"/>
                        <a:t>      116% </a:t>
                      </a:r>
                    </a:p>
                    <a:p>
                      <a:r>
                        <a:rPr lang="pt-PT" baseline="0" dirty="0"/>
                        <a:t>entre 2008 e 2011</a:t>
                      </a:r>
                      <a:endParaRPr lang="pt-P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124567"/>
                  </a:ext>
                </a:extLst>
              </a:tr>
            </a:tbl>
          </a:graphicData>
        </a:graphic>
      </p:graphicFrame>
      <p:sp>
        <p:nvSpPr>
          <p:cNvPr id="7" name="Seta para cima 6"/>
          <p:cNvSpPr/>
          <p:nvPr/>
        </p:nvSpPr>
        <p:spPr>
          <a:xfrm>
            <a:off x="6078014" y="2243656"/>
            <a:ext cx="267344" cy="2758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899592" y="3573016"/>
            <a:ext cx="4536504" cy="165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87624" y="378904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Inicio de 2012 e Julho 2013 </a:t>
            </a:r>
          </a:p>
          <a:p>
            <a:r>
              <a:rPr lang="pt-PT" dirty="0"/>
              <a:t>Associações de profissionais de saúde reportaram 5000 pedidos de documentação para trabalhar no estrangeiro (médicos e enfermeiros)</a:t>
            </a:r>
          </a:p>
        </p:txBody>
      </p:sp>
    </p:spTree>
    <p:extLst>
      <p:ext uri="{BB962C8B-B14F-4D97-AF65-F5344CB8AC3E}">
        <p14:creationId xmlns:p14="http://schemas.microsoft.com/office/powerpoint/2010/main" val="221637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4046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00B050"/>
                </a:solidFill>
              </a:rPr>
              <a:t>Taxas “moderadoras” – preço do acesso aos cuidados de saúde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73996"/>
            <a:ext cx="5381774" cy="421844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140" y="4581128"/>
            <a:ext cx="4520856" cy="21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3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aixaDeTexto 19"/>
          <p:cNvSpPr txBox="1"/>
          <p:nvPr/>
        </p:nvSpPr>
        <p:spPr>
          <a:xfrm>
            <a:off x="211926" y="5021255"/>
            <a:ext cx="5131174" cy="1323439"/>
          </a:xfrm>
          <a:prstGeom prst="rect">
            <a:avLst/>
          </a:prstGeom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PT" sz="1600" dirty="0">
                <a:solidFill>
                  <a:schemeClr val="tx1"/>
                </a:solidFill>
              </a:rPr>
              <a:t> Financiado através de impostos;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PT" sz="1600" dirty="0">
                <a:solidFill>
                  <a:schemeClr val="tx1"/>
                </a:solidFill>
              </a:rPr>
              <a:t> Cuidados tendencialmente gratuitos;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PT" sz="1600" dirty="0">
                <a:solidFill>
                  <a:schemeClr val="tx1"/>
                </a:solidFill>
              </a:rPr>
              <a:t> Serviços de saúde oferecidos maioritariamente pelo Estado;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PT" sz="1600" dirty="0">
                <a:solidFill>
                  <a:schemeClr val="tx1"/>
                </a:solidFill>
              </a:rPr>
              <a:t> Serviços privados fora do SNS (alguns convencionados)</a:t>
            </a:r>
          </a:p>
        </p:txBody>
      </p:sp>
      <p:grpSp>
        <p:nvGrpSpPr>
          <p:cNvPr id="14339" name="Grupo 5"/>
          <p:cNvGrpSpPr>
            <a:grpSpLocks/>
          </p:cNvGrpSpPr>
          <p:nvPr/>
        </p:nvGrpSpPr>
        <p:grpSpPr bwMode="auto">
          <a:xfrm>
            <a:off x="179388" y="1518032"/>
            <a:ext cx="4524375" cy="2714625"/>
            <a:chOff x="6312605" y="1239581"/>
            <a:chExt cx="5322346" cy="2590901"/>
          </a:xfrm>
        </p:grpSpPr>
        <p:grpSp>
          <p:nvGrpSpPr>
            <p:cNvPr id="14345" name="Group 28"/>
            <p:cNvGrpSpPr>
              <a:grpSpLocks/>
            </p:cNvGrpSpPr>
            <p:nvPr/>
          </p:nvGrpSpPr>
          <p:grpSpPr bwMode="auto">
            <a:xfrm>
              <a:off x="6312605" y="1239581"/>
              <a:ext cx="5322346" cy="2590901"/>
              <a:chOff x="-139812" y="1899142"/>
              <a:chExt cx="7243924" cy="3887787"/>
            </a:xfrm>
          </p:grpSpPr>
          <p:grpSp>
            <p:nvGrpSpPr>
              <p:cNvPr id="14348" name="Grupo 7"/>
              <p:cNvGrpSpPr>
                <a:grpSpLocks/>
              </p:cNvGrpSpPr>
              <p:nvPr/>
            </p:nvGrpSpPr>
            <p:grpSpPr bwMode="auto">
              <a:xfrm>
                <a:off x="-139812" y="1899142"/>
                <a:ext cx="7243924" cy="3887787"/>
                <a:chOff x="-67804" y="1700808"/>
                <a:chExt cx="7243924" cy="3887787"/>
              </a:xfrm>
            </p:grpSpPr>
            <p:sp>
              <p:nvSpPr>
                <p:cNvPr id="14350" name="Freeform 25"/>
                <p:cNvSpPr>
                  <a:spLocks/>
                </p:cNvSpPr>
                <p:nvPr/>
              </p:nvSpPr>
              <p:spPr bwMode="auto">
                <a:xfrm>
                  <a:off x="838820" y="1700808"/>
                  <a:ext cx="6337300" cy="3887787"/>
                </a:xfrm>
                <a:custGeom>
                  <a:avLst/>
                  <a:gdLst>
                    <a:gd name="T0" fmla="*/ 0 w 2994"/>
                    <a:gd name="T1" fmla="*/ 0 h 2404"/>
                    <a:gd name="T2" fmla="*/ 2147483647 w 2994"/>
                    <a:gd name="T3" fmla="*/ 0 h 2404"/>
                    <a:gd name="T4" fmla="*/ 2147483647 w 2994"/>
                    <a:gd name="T5" fmla="*/ 2147483647 h 2404"/>
                    <a:gd name="T6" fmla="*/ 2147483647 w 2994"/>
                    <a:gd name="T7" fmla="*/ 2147483647 h 2404"/>
                    <a:gd name="T8" fmla="*/ 2147483647 w 2994"/>
                    <a:gd name="T9" fmla="*/ 2147483647 h 2404"/>
                    <a:gd name="T10" fmla="*/ 0 w 2994"/>
                    <a:gd name="T11" fmla="*/ 2147483647 h 2404"/>
                    <a:gd name="T12" fmla="*/ 0 w 2994"/>
                    <a:gd name="T13" fmla="*/ 0 h 24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94"/>
                    <a:gd name="T22" fmla="*/ 0 h 2404"/>
                    <a:gd name="T23" fmla="*/ 2994 w 2994"/>
                    <a:gd name="T24" fmla="*/ 2404 h 24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94" h="2404">
                      <a:moveTo>
                        <a:pt x="0" y="0"/>
                      </a:moveTo>
                      <a:lnTo>
                        <a:pt x="2994" y="0"/>
                      </a:lnTo>
                      <a:lnTo>
                        <a:pt x="2994" y="2404"/>
                      </a:lnTo>
                      <a:lnTo>
                        <a:pt x="2041" y="2404"/>
                      </a:lnTo>
                      <a:lnTo>
                        <a:pt x="2040" y="547"/>
                      </a:lnTo>
                      <a:lnTo>
                        <a:pt x="0" y="5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>
                    <a:alpha val="49019"/>
                  </a:srgbClr>
                </a:solidFill>
                <a:ln w="31750" cap="flat">
                  <a:solidFill>
                    <a:schemeClr val="bg2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/>
                </a:p>
              </p:txBody>
            </p:sp>
            <p:sp>
              <p:nvSpPr>
                <p:cNvPr id="33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1222035" y="1882531"/>
                  <a:ext cx="1615016" cy="55562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PT" sz="1000" b="1" dirty="0">
                      <a:latin typeface="Verdana" pitchFamily="34" charset="0"/>
                    </a:rPr>
                    <a:t>Governo</a:t>
                  </a:r>
                </a:p>
              </p:txBody>
            </p:sp>
            <p:sp>
              <p:nvSpPr>
                <p:cNvPr id="3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222035" y="4835281"/>
                  <a:ext cx="1659467" cy="55562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pt-PT" sz="1000" b="1" dirty="0">
                      <a:solidFill>
                        <a:schemeClr val="bg1"/>
                      </a:solidFill>
                      <a:latin typeface="Verdana" pitchFamily="34" charset="0"/>
                    </a:rPr>
                    <a:t>Cidadão</a:t>
                  </a:r>
                </a:p>
                <a:p>
                  <a:pPr algn="ctr">
                    <a:defRPr/>
                  </a:pPr>
                  <a:r>
                    <a:rPr lang="pt-PT" sz="1000" b="1" dirty="0">
                      <a:solidFill>
                        <a:schemeClr val="bg1"/>
                      </a:solidFill>
                      <a:latin typeface="Verdana" pitchFamily="34" charset="0"/>
                    </a:rPr>
                    <a:t>Comunidade</a:t>
                  </a:r>
                </a:p>
              </p:txBody>
            </p:sp>
            <p:sp>
              <p:nvSpPr>
                <p:cNvPr id="35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256402" y="4704399"/>
                  <a:ext cx="1778984" cy="68613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PT" sz="1000" b="1" dirty="0">
                      <a:latin typeface="Verdana" pitchFamily="34" charset="0"/>
                    </a:rPr>
                    <a:t>Sistema prestador</a:t>
                  </a:r>
                </a:p>
                <a:p>
                  <a:pPr algn="ctr">
                    <a:defRPr/>
                  </a:pPr>
                  <a:r>
                    <a:rPr lang="pt-PT" sz="1000" b="1" dirty="0">
                      <a:latin typeface="Verdana" pitchFamily="34" charset="0"/>
                    </a:rPr>
                    <a:t>profissionais</a:t>
                  </a:r>
                </a:p>
              </p:txBody>
            </p:sp>
            <p:sp>
              <p:nvSpPr>
                <p:cNvPr id="3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439816" y="1862316"/>
                  <a:ext cx="2495551" cy="576262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pt-PT" sz="1000" b="1" dirty="0">
                      <a:latin typeface="Verdana" pitchFamily="34" charset="0"/>
                    </a:rPr>
                    <a:t>Administração</a:t>
                  </a:r>
                </a:p>
              </p:txBody>
            </p:sp>
            <p:grpSp>
              <p:nvGrpSpPr>
                <p:cNvPr id="14363" name="Grupo 5"/>
                <p:cNvGrpSpPr>
                  <a:grpSpLocks/>
                </p:cNvGrpSpPr>
                <p:nvPr/>
              </p:nvGrpSpPr>
              <p:grpSpPr bwMode="auto">
                <a:xfrm>
                  <a:off x="3144939" y="2826219"/>
                  <a:ext cx="2399391" cy="798246"/>
                  <a:chOff x="3144939" y="2826219"/>
                  <a:chExt cx="2399391" cy="798246"/>
                </a:xfrm>
              </p:grpSpPr>
              <p:sp>
                <p:nvSpPr>
                  <p:cNvPr id="43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15082" y="2826219"/>
                    <a:ext cx="1029401" cy="3526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pt-PT" sz="1000" b="1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charset="0"/>
                      </a:rPr>
                      <a:t>ADSE</a:t>
                    </a:r>
                  </a:p>
                </p:txBody>
              </p:sp>
              <p:grpSp>
                <p:nvGrpSpPr>
                  <p:cNvPr id="14370" name="Grupo 3"/>
                  <p:cNvGrpSpPr>
                    <a:grpSpLocks/>
                  </p:cNvGrpSpPr>
                  <p:nvPr/>
                </p:nvGrpSpPr>
                <p:grpSpPr bwMode="auto">
                  <a:xfrm>
                    <a:off x="3144939" y="3071763"/>
                    <a:ext cx="2399391" cy="552702"/>
                    <a:chOff x="2786505" y="2783731"/>
                    <a:chExt cx="2399391" cy="552702"/>
                  </a:xfrm>
                </p:grpSpPr>
                <p:sp>
                  <p:nvSpPr>
                    <p:cNvPr id="45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73719" y="2783731"/>
                      <a:ext cx="1824961" cy="3526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pt-PT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Subsistemas</a:t>
                      </a:r>
                    </a:p>
                  </p:txBody>
                </p:sp>
                <p:sp>
                  <p:nvSpPr>
                    <p:cNvPr id="46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86505" y="2983804"/>
                      <a:ext cx="2399391" cy="35262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r>
                        <a:rPr lang="pt-PT" sz="1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charset="0"/>
                        </a:rPr>
                        <a:t>Seguros privados</a:t>
                      </a:r>
                    </a:p>
                  </p:txBody>
                </p:sp>
              </p:grpSp>
            </p:grpSp>
            <p:sp>
              <p:nvSpPr>
                <p:cNvPr id="3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-67804" y="2889879"/>
                  <a:ext cx="1901212" cy="5730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pt-PT" sz="1000" b="1" dirty="0">
                      <a:solidFill>
                        <a:schemeClr val="tx2">
                          <a:lumMod val="75000"/>
                        </a:schemeClr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Verdana" pitchFamily="34" charset="0"/>
                      <a:cs typeface="Arial" charset="0"/>
                    </a:rPr>
                    <a:t>autoridade</a:t>
                  </a:r>
                  <a:r>
                    <a:rPr lang="pt-PT" sz="1000" b="1" dirty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Verdana" pitchFamily="34" charset="0"/>
                      <a:cs typeface="Arial" charset="0"/>
                    </a:rPr>
                    <a:t> </a:t>
                  </a:r>
                  <a:r>
                    <a:rPr lang="pt-PT" sz="1000" b="1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Verdana" pitchFamily="34" charset="0"/>
                      <a:cs typeface="Arial" charset="0"/>
                    </a:rPr>
                    <a:t>de</a:t>
                  </a:r>
                  <a:r>
                    <a:rPr lang="pt-PT" sz="1000" b="1" dirty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Verdana" pitchFamily="34" charset="0"/>
                      <a:cs typeface="Arial" charset="0"/>
                    </a:rPr>
                    <a:t> </a:t>
                  </a:r>
                  <a:r>
                    <a:rPr lang="pt-PT" sz="1000" b="1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Verdana" pitchFamily="34" charset="0"/>
                      <a:cs typeface="Arial" charset="0"/>
                    </a:rPr>
                    <a:t>saúde</a:t>
                  </a:r>
                </a:p>
              </p:txBody>
            </p:sp>
            <p:sp>
              <p:nvSpPr>
                <p:cNvPr id="3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17437" y="2401064"/>
                  <a:ext cx="922648" cy="35262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pt-PT" sz="1000" b="1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Verdana" pitchFamily="34" charset="0"/>
                      <a:cs typeface="Arial" charset="0"/>
                    </a:rPr>
                    <a:t>OGE</a:t>
                  </a:r>
                </a:p>
              </p:txBody>
            </p:sp>
            <p:grpSp>
              <p:nvGrpSpPr>
                <p:cNvPr id="14366" name="Group 38"/>
                <p:cNvGrpSpPr>
                  <a:grpSpLocks/>
                </p:cNvGrpSpPr>
                <p:nvPr/>
              </p:nvGrpSpPr>
              <p:grpSpPr bwMode="auto">
                <a:xfrm>
                  <a:off x="1797769" y="2654996"/>
                  <a:ext cx="1208616" cy="2089150"/>
                  <a:chOff x="929" y="1491"/>
                  <a:chExt cx="571" cy="1316"/>
                </a:xfrm>
              </p:grpSpPr>
              <p:sp>
                <p:nvSpPr>
                  <p:cNvPr id="14367" name="Line 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29" y="1491"/>
                    <a:ext cx="0" cy="1316"/>
                  </a:xfrm>
                  <a:prstGeom prst="line">
                    <a:avLst/>
                  </a:prstGeom>
                  <a:noFill/>
                  <a:ln w="38100">
                    <a:solidFill>
                      <a:srgbClr val="00206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pt-PT"/>
                  </a:p>
                </p:txBody>
              </p:sp>
              <p:sp>
                <p:nvSpPr>
                  <p:cNvPr id="14368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30" y="2367"/>
                    <a:ext cx="570" cy="2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defRPr>
                    </a:lvl9pPr>
                  </a:lstStyle>
                  <a:p>
                    <a:pPr eaLnBrk="1" hangingPunct="1"/>
                    <a:r>
                      <a:rPr lang="pt-PT" sz="1000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impostos</a:t>
                    </a:r>
                    <a:endParaRPr lang="en-US" sz="1000" b="1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sp>
            <p:nvSpPr>
              <p:cNvPr id="14349" name="Line 22"/>
              <p:cNvSpPr>
                <a:spLocks noChangeShapeType="1"/>
              </p:cNvSpPr>
              <p:nvPr/>
            </p:nvSpPr>
            <p:spPr bwMode="auto">
              <a:xfrm flipH="1">
                <a:off x="2855639" y="5301208"/>
                <a:ext cx="2328755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 type="triangle" w="med" len="lg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sp>
          <p:nvSpPr>
            <p:cNvPr id="14346" name="Line 21"/>
            <p:cNvSpPr>
              <a:spLocks noChangeShapeType="1"/>
            </p:cNvSpPr>
            <p:nvPr/>
          </p:nvSpPr>
          <p:spPr bwMode="auto">
            <a:xfrm>
              <a:off x="10939248" y="1889119"/>
              <a:ext cx="0" cy="1310227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14347" name="Line 23"/>
            <p:cNvSpPr>
              <a:spLocks noChangeShapeType="1"/>
            </p:cNvSpPr>
            <p:nvPr/>
          </p:nvSpPr>
          <p:spPr bwMode="auto">
            <a:xfrm>
              <a:off x="8513460" y="1545826"/>
              <a:ext cx="1040728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23528" y="-10933"/>
            <a:ext cx="8229600" cy="924808"/>
          </a:xfrm>
        </p:spPr>
        <p:txBody>
          <a:bodyPr>
            <a:normAutofit fontScale="90000"/>
          </a:bodyPr>
          <a:lstStyle/>
          <a:p>
            <a:br>
              <a:rPr lang="pt-PT" dirty="0">
                <a:solidFill>
                  <a:srgbClr val="0070C0"/>
                </a:solidFill>
              </a:rPr>
            </a:br>
            <a:r>
              <a:rPr lang="pt-PT" sz="2900" b="1" dirty="0">
                <a:solidFill>
                  <a:srgbClr val="0070C0"/>
                </a:solidFill>
              </a:rPr>
              <a:t>Financiamento do Serviço Nacional de Saúde Português (Beveridge)</a:t>
            </a:r>
          </a:p>
        </p:txBody>
      </p:sp>
      <p:graphicFrame>
        <p:nvGraphicFramePr>
          <p:cNvPr id="5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69919"/>
              </p:ext>
            </p:extLst>
          </p:nvPr>
        </p:nvGraphicFramePr>
        <p:xfrm>
          <a:off x="5175838" y="1966060"/>
          <a:ext cx="380507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2" name="Título 4"/>
          <p:cNvSpPr txBox="1">
            <a:spLocks/>
          </p:cNvSpPr>
          <p:nvPr/>
        </p:nvSpPr>
        <p:spPr>
          <a:xfrm>
            <a:off x="5529682" y="1053575"/>
            <a:ext cx="3451225" cy="11826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pt-PT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Captação dos recursos para a Saúde em Portugal</a:t>
            </a:r>
            <a:br>
              <a:rPr lang="pt-PT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183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86652909"/>
              </p:ext>
            </p:extLst>
          </p:nvPr>
        </p:nvGraphicFramePr>
        <p:xfrm>
          <a:off x="683568" y="692696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2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0070C0"/>
                </a:solidFill>
              </a:rPr>
              <a:t>Crise prejudicou os indicadores de saúde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84784"/>
            <a:ext cx="6048672" cy="503834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209935" y="1196549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>
                <a:solidFill>
                  <a:srgbClr val="00B050"/>
                </a:solidFill>
              </a:rPr>
              <a:t>Mortalidade infantil</a:t>
            </a:r>
          </a:p>
        </p:txBody>
      </p:sp>
      <p:sp>
        <p:nvSpPr>
          <p:cNvPr id="3" name="Retângulo arredondado 2"/>
          <p:cNvSpPr/>
          <p:nvPr/>
        </p:nvSpPr>
        <p:spPr>
          <a:xfrm>
            <a:off x="6012160" y="3140968"/>
            <a:ext cx="1080120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4069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/>
          <p:cNvSpPr txBox="1"/>
          <p:nvPr/>
        </p:nvSpPr>
        <p:spPr>
          <a:xfrm>
            <a:off x="683568" y="6426663"/>
            <a:ext cx="5984903" cy="307777"/>
          </a:xfrm>
          <a:prstGeom prst="rect">
            <a:avLst/>
          </a:prstGeom>
          <a:solidFill>
            <a:srgbClr val="DCE6F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Source: 1</a:t>
            </a:r>
            <a:r>
              <a:rPr lang="en-GB" sz="1400" baseline="30000" dirty="0"/>
              <a:t>st</a:t>
            </a:r>
            <a:r>
              <a:rPr lang="en-GB" sz="1400" dirty="0"/>
              <a:t> Epidemiologic Mental Health Report (Portugal), 2014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3280"/>
            <a:ext cx="5695776" cy="223762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4932040" y="209445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>
                <a:solidFill>
                  <a:srgbClr val="00B050"/>
                </a:solidFill>
              </a:rPr>
              <a:t>Depressão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96" y="2819960"/>
            <a:ext cx="6286500" cy="3505200"/>
          </a:xfrm>
          <a:prstGeom prst="rect">
            <a:avLst/>
          </a:prstGeom>
        </p:spPr>
      </p:pic>
      <p:sp>
        <p:nvSpPr>
          <p:cNvPr id="7" name="TextBox 24"/>
          <p:cNvSpPr txBox="1"/>
          <p:nvPr/>
        </p:nvSpPr>
        <p:spPr>
          <a:xfrm>
            <a:off x="2364162" y="2259296"/>
            <a:ext cx="6117167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Number and % of total years lived with incapacity due do mental health or behavioural disorders </a:t>
            </a:r>
          </a:p>
        </p:txBody>
      </p:sp>
    </p:spTree>
    <p:extLst>
      <p:ext uri="{BB962C8B-B14F-4D97-AF65-F5344CB8AC3E}">
        <p14:creationId xmlns:p14="http://schemas.microsoft.com/office/powerpoint/2010/main" val="2677914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7774830" cy="41764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22711" y="260648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>
                <a:solidFill>
                  <a:srgbClr val="00B050"/>
                </a:solidFill>
              </a:rPr>
              <a:t>Perturbações mentais - depressão</a:t>
            </a:r>
          </a:p>
        </p:txBody>
      </p:sp>
    </p:spTree>
    <p:extLst>
      <p:ext uri="{BB962C8B-B14F-4D97-AF65-F5344CB8AC3E}">
        <p14:creationId xmlns:p14="http://schemas.microsoft.com/office/powerpoint/2010/main" val="289979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4680520" cy="346151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-13590" y="56592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>
                <a:solidFill>
                  <a:srgbClr val="00B050"/>
                </a:solidFill>
              </a:rPr>
              <a:t>Taxas de suicídio (por 100.000)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427984" y="2852936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>
                <a:solidFill>
                  <a:srgbClr val="00B050"/>
                </a:solidFill>
              </a:rPr>
              <a:t>Consumo anti depressivos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214983"/>
            <a:ext cx="5953125" cy="34671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16216" y="4757120"/>
            <a:ext cx="504056" cy="2233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7565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80728"/>
            <a:ext cx="5724525" cy="4143375"/>
          </a:xfrm>
          <a:prstGeom prst="rect">
            <a:avLst/>
          </a:prstGeom>
        </p:spPr>
      </p:pic>
      <p:sp>
        <p:nvSpPr>
          <p:cNvPr id="3" name="Seta para baixo 2"/>
          <p:cNvSpPr/>
          <p:nvPr/>
        </p:nvSpPr>
        <p:spPr>
          <a:xfrm rot="10800000">
            <a:off x="4716016" y="2276872"/>
            <a:ext cx="576064" cy="20162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1291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314958" cy="4254089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668639" y="2564904"/>
            <a:ext cx="7776864" cy="432048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5361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54679"/>
            <a:ext cx="6434203" cy="469160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298037" y="261809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>
                <a:solidFill>
                  <a:srgbClr val="00B050"/>
                </a:solidFill>
              </a:rPr>
              <a:t>Pneumonia – taxa de mortalidade (2012)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4572000" y="3861048"/>
            <a:ext cx="4383251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“Every day, on average, </a:t>
            </a:r>
            <a:r>
              <a:rPr lang="en-GB" sz="1600" b="1" dirty="0"/>
              <a:t>81 adults </a:t>
            </a:r>
            <a:r>
              <a:rPr lang="en-GB" sz="1600" dirty="0"/>
              <a:t>are hospitalised </a:t>
            </a:r>
          </a:p>
          <a:p>
            <a:pPr algn="ctr"/>
            <a:r>
              <a:rPr lang="en-GB" sz="1600" dirty="0"/>
              <a:t>with pneumonia, </a:t>
            </a:r>
          </a:p>
          <a:p>
            <a:pPr algn="ctr"/>
            <a:r>
              <a:rPr lang="en-GB" sz="1600" b="1" dirty="0"/>
              <a:t>16</a:t>
            </a:r>
            <a:r>
              <a:rPr lang="en-GB" sz="1600" dirty="0"/>
              <a:t> of which will die in hospital” (Froes, 2014) </a:t>
            </a:r>
          </a:p>
        </p:txBody>
      </p:sp>
    </p:spTree>
    <p:extLst>
      <p:ext uri="{BB962C8B-B14F-4D97-AF65-F5344CB8AC3E}">
        <p14:creationId xmlns:p14="http://schemas.microsoft.com/office/powerpoint/2010/main" val="2553705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067675" cy="48958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59632" y="548680"/>
            <a:ext cx="6482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>
                <a:solidFill>
                  <a:srgbClr val="00B050"/>
                </a:solidFill>
              </a:rPr>
              <a:t>Evolução de internamentos por doenças respiratórias</a:t>
            </a:r>
          </a:p>
        </p:txBody>
      </p:sp>
    </p:spTree>
    <p:extLst>
      <p:ext uri="{BB962C8B-B14F-4D97-AF65-F5344CB8AC3E}">
        <p14:creationId xmlns:p14="http://schemas.microsoft.com/office/powerpoint/2010/main" val="1828581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345416" cy="453003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475656" y="515719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A população, sobretudo os idosos, não tem dinheiro para conseguir manter as habitações aquecidas, no inverno</a:t>
            </a:r>
          </a:p>
        </p:txBody>
      </p:sp>
    </p:spTree>
    <p:extLst>
      <p:ext uri="{BB962C8B-B14F-4D97-AF65-F5344CB8AC3E}">
        <p14:creationId xmlns:p14="http://schemas.microsoft.com/office/powerpoint/2010/main" val="369898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676456" cy="1143000"/>
          </a:xfrm>
        </p:spPr>
        <p:txBody>
          <a:bodyPr vert="horz" anchor="b" anchorCtr="0">
            <a:normAutofit fontScale="90000"/>
          </a:bodyPr>
          <a:lstStyle/>
          <a:p>
            <a:r>
              <a:rPr lang="en-GB" sz="2600" b="1" dirty="0" err="1">
                <a:solidFill>
                  <a:srgbClr val="0070C0"/>
                </a:solidFill>
              </a:rPr>
              <a:t>Principais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  <a:r>
              <a:rPr lang="en-GB" sz="2600" b="1" dirty="0" err="1">
                <a:solidFill>
                  <a:srgbClr val="0070C0"/>
                </a:solidFill>
              </a:rPr>
              <a:t>problemas</a:t>
            </a:r>
            <a:r>
              <a:rPr lang="en-GB" sz="2600" b="1" dirty="0">
                <a:solidFill>
                  <a:srgbClr val="0070C0"/>
                </a:solidFill>
              </a:rPr>
              <a:t> do Sistema de </a:t>
            </a:r>
            <a:r>
              <a:rPr lang="en-GB" sz="2600" b="1" dirty="0" err="1">
                <a:solidFill>
                  <a:srgbClr val="0070C0"/>
                </a:solidFill>
              </a:rPr>
              <a:t>Saúde</a:t>
            </a:r>
            <a:r>
              <a:rPr lang="en-GB" sz="2600" b="1" dirty="0">
                <a:solidFill>
                  <a:srgbClr val="0070C0"/>
                </a:solidFill>
              </a:rPr>
              <a:t> </a:t>
            </a:r>
            <a:r>
              <a:rPr lang="en-GB" sz="2600" b="1" dirty="0" err="1">
                <a:solidFill>
                  <a:srgbClr val="0070C0"/>
                </a:solidFill>
              </a:rPr>
              <a:t>Português</a:t>
            </a:r>
            <a:br>
              <a:rPr lang="en-GB" sz="2600" b="1" dirty="0">
                <a:solidFill>
                  <a:srgbClr val="0070C0"/>
                </a:solidFill>
              </a:rPr>
            </a:br>
            <a:endParaRPr lang="en-GB" sz="2600" b="1" dirty="0">
              <a:solidFill>
                <a:srgbClr val="0070C0"/>
              </a:solidFill>
            </a:endParaRPr>
          </a:p>
        </p:txBody>
      </p:sp>
      <p:sp>
        <p:nvSpPr>
          <p:cNvPr id="19459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dirty="0" err="1"/>
              <a:t>Mudanças</a:t>
            </a:r>
            <a:r>
              <a:rPr lang="en-GB" dirty="0"/>
              <a:t> </a:t>
            </a:r>
            <a:r>
              <a:rPr lang="en-GB" dirty="0" err="1"/>
              <a:t>constantes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Governos</a:t>
            </a:r>
            <a:r>
              <a:rPr lang="en-GB" dirty="0"/>
              <a:t> e </a:t>
            </a:r>
            <a:r>
              <a:rPr lang="en-GB" dirty="0" err="1"/>
              <a:t>nas</a:t>
            </a:r>
            <a:r>
              <a:rPr lang="en-GB" dirty="0"/>
              <a:t> </a:t>
            </a:r>
            <a:r>
              <a:rPr lang="en-GB" dirty="0" err="1"/>
              <a:t>políticas</a:t>
            </a:r>
            <a:r>
              <a:rPr lang="en-GB" dirty="0"/>
              <a:t> </a:t>
            </a:r>
            <a:r>
              <a:rPr lang="en-GB" dirty="0" err="1"/>
              <a:t>governativas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err="1"/>
              <a:t>Crise</a:t>
            </a:r>
            <a:r>
              <a:rPr lang="en-GB" dirty="0"/>
              <a:t> </a:t>
            </a:r>
            <a:r>
              <a:rPr lang="en-GB" dirty="0" err="1"/>
              <a:t>económica</a:t>
            </a:r>
            <a:r>
              <a:rPr lang="en-GB" dirty="0"/>
              <a:t> – </a:t>
            </a:r>
            <a:r>
              <a:rPr lang="en-GB" dirty="0" err="1"/>
              <a:t>cortes</a:t>
            </a:r>
            <a:r>
              <a:rPr lang="en-GB" dirty="0"/>
              <a:t> no </a:t>
            </a:r>
            <a:r>
              <a:rPr lang="en-GB" dirty="0" err="1"/>
              <a:t>orçamento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err="1"/>
              <a:t>Aumento</a:t>
            </a:r>
            <a:r>
              <a:rPr lang="en-GB" dirty="0"/>
              <a:t> da </a:t>
            </a:r>
            <a:r>
              <a:rPr lang="en-GB" dirty="0" err="1"/>
              <a:t>população</a:t>
            </a:r>
            <a:r>
              <a:rPr lang="en-GB" dirty="0"/>
              <a:t> </a:t>
            </a:r>
            <a:r>
              <a:rPr lang="en-GB" dirty="0" err="1"/>
              <a:t>idosa</a:t>
            </a:r>
            <a:r>
              <a:rPr lang="en-GB" dirty="0"/>
              <a:t> (a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envelhecida</a:t>
            </a:r>
            <a:r>
              <a:rPr lang="en-GB" dirty="0"/>
              <a:t> da Europa)</a:t>
            </a:r>
          </a:p>
          <a:p>
            <a:pPr>
              <a:lnSpc>
                <a:spcPct val="110000"/>
              </a:lnSpc>
            </a:pPr>
            <a:r>
              <a:rPr lang="en-GB" dirty="0" err="1"/>
              <a:t>Agravamento</a:t>
            </a:r>
            <a:r>
              <a:rPr lang="en-GB" dirty="0"/>
              <a:t> do </a:t>
            </a:r>
            <a:r>
              <a:rPr lang="en-GB" dirty="0" err="1"/>
              <a:t>estado</a:t>
            </a:r>
            <a:r>
              <a:rPr lang="en-GB" dirty="0"/>
              <a:t> de saúde da </a:t>
            </a:r>
            <a:r>
              <a:rPr lang="en-GB" dirty="0" err="1"/>
              <a:t>população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err="1"/>
              <a:t>Aumento</a:t>
            </a:r>
            <a:r>
              <a:rPr lang="en-GB" dirty="0"/>
              <a:t> das </a:t>
            </a:r>
            <a:r>
              <a:rPr lang="en-GB" dirty="0" err="1"/>
              <a:t>taxas</a:t>
            </a:r>
            <a:r>
              <a:rPr lang="en-GB" dirty="0"/>
              <a:t> </a:t>
            </a:r>
            <a:r>
              <a:rPr lang="en-GB" dirty="0" err="1"/>
              <a:t>moderadoras</a:t>
            </a:r>
            <a:r>
              <a:rPr lang="en-GB" dirty="0"/>
              <a:t> </a:t>
            </a:r>
            <a:r>
              <a:rPr lang="en-GB" dirty="0" err="1"/>
              <a:t>nas</a:t>
            </a:r>
            <a:r>
              <a:rPr lang="en-GB" dirty="0"/>
              <a:t> </a:t>
            </a:r>
            <a:r>
              <a:rPr lang="en-GB" dirty="0" err="1"/>
              <a:t>urgências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err="1"/>
              <a:t>Redução</a:t>
            </a:r>
            <a:r>
              <a:rPr lang="en-GB" dirty="0"/>
              <a:t> de </a:t>
            </a:r>
            <a:r>
              <a:rPr lang="en-GB" dirty="0" err="1"/>
              <a:t>custos</a:t>
            </a:r>
            <a:r>
              <a:rPr lang="en-GB" dirty="0"/>
              <a:t> no </a:t>
            </a:r>
            <a:r>
              <a:rPr lang="en-GB" dirty="0" err="1"/>
              <a:t>transporte</a:t>
            </a:r>
            <a:r>
              <a:rPr lang="en-GB" dirty="0"/>
              <a:t> de </a:t>
            </a:r>
            <a:r>
              <a:rPr lang="en-GB" dirty="0" err="1"/>
              <a:t>doentes</a:t>
            </a:r>
            <a:r>
              <a:rPr lang="en-GB" dirty="0"/>
              <a:t> “</a:t>
            </a:r>
            <a:r>
              <a:rPr lang="en-GB" dirty="0" err="1"/>
              <a:t>não-urgentes</a:t>
            </a:r>
            <a:r>
              <a:rPr lang="en-GB" dirty="0"/>
              <a:t>” </a:t>
            </a:r>
          </a:p>
          <a:p>
            <a:pPr>
              <a:lnSpc>
                <a:spcPct val="110000"/>
              </a:lnSpc>
            </a:pPr>
            <a:r>
              <a:rPr lang="en-GB" dirty="0" err="1"/>
              <a:t>Trabalho</a:t>
            </a:r>
            <a:r>
              <a:rPr lang="en-GB" dirty="0"/>
              <a:t>, em </a:t>
            </a:r>
            <a:r>
              <a:rPr lang="en-GB" dirty="0" err="1"/>
              <a:t>concorrência</a:t>
            </a:r>
            <a:r>
              <a:rPr lang="en-GB" dirty="0"/>
              <a:t>, para sector </a:t>
            </a:r>
            <a:r>
              <a:rPr lang="en-GB" dirty="0" err="1"/>
              <a:t>público</a:t>
            </a:r>
            <a:r>
              <a:rPr lang="en-GB" dirty="0"/>
              <a:t> e </a:t>
            </a:r>
            <a:r>
              <a:rPr lang="en-GB" dirty="0" err="1"/>
              <a:t>privado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/>
              <a:t>Sistemas de </a:t>
            </a:r>
            <a:r>
              <a:rPr lang="en-GB" dirty="0" err="1"/>
              <a:t>informação</a:t>
            </a:r>
            <a:r>
              <a:rPr lang="en-GB" dirty="0"/>
              <a:t> </a:t>
            </a:r>
            <a:r>
              <a:rPr lang="en-GB" dirty="0" err="1"/>
              <a:t>clínicos</a:t>
            </a:r>
            <a:r>
              <a:rPr lang="en-GB" dirty="0"/>
              <a:t> e de </a:t>
            </a:r>
            <a:r>
              <a:rPr lang="en-GB" dirty="0" err="1"/>
              <a:t>gestão</a:t>
            </a:r>
            <a:r>
              <a:rPr lang="en-GB" dirty="0"/>
              <a:t> </a:t>
            </a:r>
            <a:r>
              <a:rPr lang="en-GB" dirty="0" err="1"/>
              <a:t>pouco</a:t>
            </a:r>
            <a:r>
              <a:rPr lang="en-GB" dirty="0"/>
              <a:t> </a:t>
            </a:r>
            <a:r>
              <a:rPr lang="en-GB" dirty="0" err="1"/>
              <a:t>desenvolvidos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err="1"/>
              <a:t>Falta</a:t>
            </a:r>
            <a:r>
              <a:rPr lang="en-GB" dirty="0"/>
              <a:t> de </a:t>
            </a:r>
            <a:r>
              <a:rPr lang="en-GB" dirty="0" err="1"/>
              <a:t>coordenação</a:t>
            </a:r>
            <a:r>
              <a:rPr lang="en-GB" dirty="0"/>
              <a:t> entre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n-GB" dirty="0" err="1"/>
              <a:t>diferentes</a:t>
            </a:r>
            <a:r>
              <a:rPr lang="en-GB" dirty="0"/>
              <a:t> </a:t>
            </a:r>
            <a:r>
              <a:rPr lang="en-GB" dirty="0" err="1"/>
              <a:t>níveis</a:t>
            </a:r>
            <a:r>
              <a:rPr lang="en-GB" dirty="0"/>
              <a:t> de </a:t>
            </a:r>
            <a:r>
              <a:rPr lang="en-GB" dirty="0" err="1"/>
              <a:t>cuidados</a:t>
            </a:r>
            <a:r>
              <a:rPr lang="en-GB" dirty="0"/>
              <a:t> – </a:t>
            </a:r>
            <a:r>
              <a:rPr lang="en-GB" dirty="0" err="1"/>
              <a:t>primários</a:t>
            </a:r>
            <a:r>
              <a:rPr lang="en-GB" dirty="0"/>
              <a:t>, </a:t>
            </a:r>
            <a:r>
              <a:rPr lang="en-GB" dirty="0" err="1"/>
              <a:t>continuados</a:t>
            </a:r>
            <a:r>
              <a:rPr lang="en-GB" dirty="0"/>
              <a:t>, </a:t>
            </a:r>
            <a:r>
              <a:rPr lang="en-GB" dirty="0" err="1"/>
              <a:t>hospitalares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 err="1"/>
              <a:t>Fraca</a:t>
            </a:r>
            <a:r>
              <a:rPr lang="en-GB" dirty="0"/>
              <a:t> </a:t>
            </a:r>
            <a:r>
              <a:rPr lang="en-GB" dirty="0" err="1"/>
              <a:t>gestão</a:t>
            </a:r>
            <a:r>
              <a:rPr lang="en-GB" dirty="0"/>
              <a:t> dos </a:t>
            </a:r>
            <a:r>
              <a:rPr lang="en-GB" dirty="0" err="1"/>
              <a:t>recursos</a:t>
            </a:r>
            <a:r>
              <a:rPr lang="en-GB" dirty="0"/>
              <a:t> </a:t>
            </a:r>
            <a:r>
              <a:rPr lang="en-GB" dirty="0" err="1"/>
              <a:t>disponíveis</a:t>
            </a:r>
            <a:r>
              <a:rPr lang="en-GB" dirty="0"/>
              <a:t> (</a:t>
            </a:r>
            <a:r>
              <a:rPr lang="en-GB" dirty="0" err="1"/>
              <a:t>humanos</a:t>
            </a:r>
            <a:r>
              <a:rPr lang="en-GB" dirty="0"/>
              <a:t> e </a:t>
            </a:r>
            <a:r>
              <a:rPr lang="en-GB" dirty="0" err="1"/>
              <a:t>materiais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3595024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07478"/>
            <a:ext cx="7272808" cy="408105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655676" y="908720"/>
            <a:ext cx="590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dirty="0">
                <a:solidFill>
                  <a:srgbClr val="00B050"/>
                </a:solidFill>
              </a:rPr>
              <a:t>Doenças crónicas – aumento da morbilidade</a:t>
            </a:r>
          </a:p>
        </p:txBody>
      </p:sp>
    </p:spTree>
    <p:extLst>
      <p:ext uri="{BB962C8B-B14F-4D97-AF65-F5344CB8AC3E}">
        <p14:creationId xmlns:p14="http://schemas.microsoft.com/office/powerpoint/2010/main" val="1719333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107504" y="1556792"/>
            <a:ext cx="8733656" cy="4536504"/>
            <a:chOff x="96013" y="962026"/>
            <a:chExt cx="11952649" cy="520327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13" y="962026"/>
              <a:ext cx="11952649" cy="5203277"/>
            </a:xfrm>
            <a:prstGeom prst="rect">
              <a:avLst/>
            </a:prstGeom>
            <a:ln w="38100" cap="sq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Down Arrow 3"/>
            <p:cNvSpPr/>
            <p:nvPr/>
          </p:nvSpPr>
          <p:spPr>
            <a:xfrm flipV="1">
              <a:off x="719698" y="5228712"/>
              <a:ext cx="481580" cy="57554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 flipV="1">
              <a:off x="1102595" y="5228712"/>
              <a:ext cx="481580" cy="57554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srgbClr val="FF0000"/>
                </a:solidFill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 flipV="1">
              <a:off x="6767075" y="5156504"/>
              <a:ext cx="481580" cy="577670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srgbClr val="FFFFFF"/>
                </a:solidFill>
              </a:endParaRPr>
            </a:p>
          </p:txBody>
        </p:sp>
      </p:grpSp>
      <p:sp>
        <p:nvSpPr>
          <p:cNvPr id="7" name="Título 9"/>
          <p:cNvSpPr txBox="1">
            <a:spLocks/>
          </p:cNvSpPr>
          <p:nvPr/>
        </p:nvSpPr>
        <p:spPr>
          <a:xfrm>
            <a:off x="308720" y="99014"/>
            <a:ext cx="853244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600" b="1" dirty="0" err="1">
                <a:solidFill>
                  <a:schemeClr val="accent1">
                    <a:lumMod val="75000"/>
                  </a:schemeClr>
                </a:solidFill>
              </a:rPr>
              <a:t>Percepções</a:t>
            </a:r>
            <a:r>
              <a:rPr lang="pt-PT" sz="2600" b="1" dirty="0">
                <a:solidFill>
                  <a:schemeClr val="accent1">
                    <a:lumMod val="75000"/>
                  </a:schemeClr>
                </a:solidFill>
              </a:rPr>
              <a:t> quanto a alterações na capacidade de aceder financeiramente aos cuidados de saúde</a:t>
            </a:r>
            <a:br>
              <a:rPr lang="pt-PT" sz="26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PT" sz="2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Down Arrow 5"/>
          <p:cNvSpPr/>
          <p:nvPr/>
        </p:nvSpPr>
        <p:spPr bwMode="auto">
          <a:xfrm flipV="1">
            <a:off x="6101264" y="5241295"/>
            <a:ext cx="302850" cy="44069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47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548680"/>
            <a:ext cx="8064896" cy="592850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3995936" y="3189766"/>
            <a:ext cx="41764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Motivos pelos quais as pessoas procuram menos os cuidados de saúde</a:t>
            </a:r>
          </a:p>
        </p:txBody>
      </p:sp>
    </p:spTree>
    <p:extLst>
      <p:ext uri="{BB962C8B-B14F-4D97-AF65-F5344CB8AC3E}">
        <p14:creationId xmlns:p14="http://schemas.microsoft.com/office/powerpoint/2010/main" val="4143403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536504" cy="617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88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44124"/>
            <a:ext cx="8712968" cy="153474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28" y="2492896"/>
            <a:ext cx="7715250" cy="16764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28" y="4509120"/>
            <a:ext cx="6829425" cy="12573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419872" y="17174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Jornal Público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95836" y="364502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Diário de Notícias, 19.09.2016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43880" y="547475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Rádio Renascença,  19.09.2016</a:t>
            </a:r>
          </a:p>
        </p:txBody>
      </p:sp>
    </p:spTree>
    <p:extLst>
      <p:ext uri="{BB962C8B-B14F-4D97-AF65-F5344CB8AC3E}">
        <p14:creationId xmlns:p14="http://schemas.microsoft.com/office/powerpoint/2010/main" val="883407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13"/>
          <p:cNvGrpSpPr>
            <a:grpSpLocks/>
          </p:cNvGrpSpPr>
          <p:nvPr/>
        </p:nvGrpSpPr>
        <p:grpSpPr bwMode="auto">
          <a:xfrm>
            <a:off x="448121" y="3501678"/>
            <a:ext cx="4016375" cy="2232025"/>
            <a:chOff x="411468" y="4623966"/>
            <a:chExt cx="4520572" cy="1962388"/>
          </a:xfrm>
        </p:grpSpPr>
        <p:sp>
          <p:nvSpPr>
            <p:cNvPr id="45" name="Rectângulo 12"/>
            <p:cNvSpPr/>
            <p:nvPr/>
          </p:nvSpPr>
          <p:spPr>
            <a:xfrm>
              <a:off x="411468" y="4623966"/>
              <a:ext cx="4520572" cy="196238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srgbClr val="000000"/>
                </a:solidFill>
              </a:endParaRPr>
            </a:p>
          </p:txBody>
        </p:sp>
        <p:pic>
          <p:nvPicPr>
            <p:cNvPr id="4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983286"/>
              <a:ext cx="4421088" cy="1603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660780"/>
              <a:ext cx="2573631" cy="341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574" y="4770716"/>
              <a:ext cx="492734" cy="159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9" name="Picture 8" descr="Manif em Lisbo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34" y="1125190"/>
            <a:ext cx="2016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upo 15"/>
          <p:cNvGrpSpPr>
            <a:grpSpLocks/>
          </p:cNvGrpSpPr>
          <p:nvPr/>
        </p:nvGrpSpPr>
        <p:grpSpPr bwMode="auto">
          <a:xfrm>
            <a:off x="1799084" y="980728"/>
            <a:ext cx="3363912" cy="1360487"/>
            <a:chOff x="3923928" y="1277457"/>
            <a:chExt cx="3364088" cy="1359455"/>
          </a:xfrm>
        </p:grpSpPr>
        <p:sp>
          <p:nvSpPr>
            <p:cNvPr id="51" name="Rectângulo 14"/>
            <p:cNvSpPr/>
            <p:nvPr/>
          </p:nvSpPr>
          <p:spPr>
            <a:xfrm>
              <a:off x="3923928" y="1277457"/>
              <a:ext cx="3364088" cy="13531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52" name="Grupo 1"/>
            <p:cNvGrpSpPr>
              <a:grpSpLocks/>
            </p:cNvGrpSpPr>
            <p:nvPr/>
          </p:nvGrpSpPr>
          <p:grpSpPr bwMode="auto">
            <a:xfrm>
              <a:off x="3995936" y="1336011"/>
              <a:ext cx="3206519" cy="1300901"/>
              <a:chOff x="5668267" y="1703043"/>
              <a:chExt cx="3224214" cy="1409035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8267" y="1703043"/>
                <a:ext cx="3224213" cy="476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7871" y="1919068"/>
                <a:ext cx="1884610" cy="11930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92860" y="1941168"/>
                <a:ext cx="136324" cy="117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6" name="Grupo 10"/>
          <p:cNvGrpSpPr>
            <a:grpSpLocks/>
          </p:cNvGrpSpPr>
          <p:nvPr/>
        </p:nvGrpSpPr>
        <p:grpSpPr bwMode="auto">
          <a:xfrm>
            <a:off x="448121" y="1630015"/>
            <a:ext cx="2771775" cy="1838325"/>
            <a:chOff x="162766" y="4397524"/>
            <a:chExt cx="2771851" cy="1839788"/>
          </a:xfrm>
        </p:grpSpPr>
        <p:sp>
          <p:nvSpPr>
            <p:cNvPr id="57" name="Rectângulo 2"/>
            <p:cNvSpPr/>
            <p:nvPr/>
          </p:nvSpPr>
          <p:spPr>
            <a:xfrm>
              <a:off x="162766" y="4397524"/>
              <a:ext cx="2771851" cy="183978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58" name="Grupo 4"/>
            <p:cNvGrpSpPr>
              <a:grpSpLocks/>
            </p:cNvGrpSpPr>
            <p:nvPr/>
          </p:nvGrpSpPr>
          <p:grpSpPr bwMode="auto">
            <a:xfrm>
              <a:off x="235401" y="4463471"/>
              <a:ext cx="2683096" cy="1569720"/>
              <a:chOff x="179512" y="2708920"/>
              <a:chExt cx="2846247" cy="1306823"/>
            </a:xfrm>
          </p:grpSpPr>
          <p:pic>
            <p:nvPicPr>
              <p:cNvPr id="60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22" y="2708920"/>
                <a:ext cx="2575078" cy="2696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5" descr="http://sol.sapo.pt/common/images/sol_primavera.jpg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10" y="2860085"/>
                <a:ext cx="258511" cy="141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7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2985143"/>
                <a:ext cx="2846247" cy="443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3" name="Picture 8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3501008"/>
                <a:ext cx="2769861" cy="5147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9" name="CaixaDeTexto 58"/>
            <p:cNvSpPr txBox="1"/>
            <p:nvPr/>
          </p:nvSpPr>
          <p:spPr>
            <a:xfrm>
              <a:off x="1134343" y="4673969"/>
              <a:ext cx="596916" cy="1684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pt-PT" sz="5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12/04/2012</a:t>
              </a:r>
            </a:p>
          </p:txBody>
        </p:sp>
      </p:grp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093146" y="980728"/>
            <a:ext cx="3714750" cy="81121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5" name="Grupo 11"/>
          <p:cNvGrpSpPr>
            <a:grpSpLocks/>
          </p:cNvGrpSpPr>
          <p:nvPr/>
        </p:nvGrpSpPr>
        <p:grpSpPr bwMode="auto">
          <a:xfrm>
            <a:off x="5093146" y="1845915"/>
            <a:ext cx="3132138" cy="1800225"/>
            <a:chOff x="3921246" y="188640"/>
            <a:chExt cx="3006142" cy="1548309"/>
          </a:xfrm>
        </p:grpSpPr>
        <p:sp>
          <p:nvSpPr>
            <p:cNvPr id="66" name="Rectângulo 9"/>
            <p:cNvSpPr/>
            <p:nvPr/>
          </p:nvSpPr>
          <p:spPr>
            <a:xfrm>
              <a:off x="3921246" y="188640"/>
              <a:ext cx="3006142" cy="154830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srgbClr val="000000"/>
                </a:solidFill>
              </a:endParaRPr>
            </a:p>
          </p:txBody>
        </p:sp>
        <p:grpSp>
          <p:nvGrpSpPr>
            <p:cNvPr id="67" name="Grupo 7"/>
            <p:cNvGrpSpPr>
              <a:grpSpLocks/>
            </p:cNvGrpSpPr>
            <p:nvPr/>
          </p:nvGrpSpPr>
          <p:grpSpPr bwMode="auto">
            <a:xfrm>
              <a:off x="3975060" y="235486"/>
              <a:ext cx="2928815" cy="1454616"/>
              <a:chOff x="234422" y="1989674"/>
              <a:chExt cx="2928815" cy="1454616"/>
            </a:xfrm>
          </p:grpSpPr>
          <p:pic>
            <p:nvPicPr>
              <p:cNvPr id="68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526" y="2493730"/>
                <a:ext cx="1808743" cy="3677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9" name="Picture 3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422" y="1989674"/>
                <a:ext cx="2928815" cy="503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0" name="Picture 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9966" y="2348880"/>
                <a:ext cx="1113271" cy="1095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6" descr="JN">
                <a:hlinkClick r:id="rId18"/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192" y="2729715"/>
                <a:ext cx="462388" cy="124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2" name="Grupo 47"/>
          <p:cNvGrpSpPr>
            <a:grpSpLocks/>
          </p:cNvGrpSpPr>
          <p:nvPr/>
        </p:nvGrpSpPr>
        <p:grpSpPr bwMode="auto">
          <a:xfrm>
            <a:off x="3202434" y="4841528"/>
            <a:ext cx="2592387" cy="1397000"/>
            <a:chOff x="191344" y="5129808"/>
            <a:chExt cx="3648405" cy="1728192"/>
          </a:xfrm>
        </p:grpSpPr>
        <p:grpSp>
          <p:nvGrpSpPr>
            <p:cNvPr id="73" name="Grupo 18"/>
            <p:cNvGrpSpPr>
              <a:grpSpLocks/>
            </p:cNvGrpSpPr>
            <p:nvPr/>
          </p:nvGrpSpPr>
          <p:grpSpPr bwMode="auto">
            <a:xfrm>
              <a:off x="191344" y="5129808"/>
              <a:ext cx="3648405" cy="1728192"/>
              <a:chOff x="5220072" y="2683032"/>
              <a:chExt cx="3672408" cy="1826088"/>
            </a:xfrm>
          </p:grpSpPr>
          <p:sp>
            <p:nvSpPr>
              <p:cNvPr id="75" name="Rectângulo 16"/>
              <p:cNvSpPr/>
              <p:nvPr/>
            </p:nvSpPr>
            <p:spPr>
              <a:xfrm>
                <a:off x="5220072" y="2683032"/>
                <a:ext cx="3672408" cy="182608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PT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6" name="Grupo 5"/>
              <p:cNvGrpSpPr>
                <a:grpSpLocks/>
              </p:cNvGrpSpPr>
              <p:nvPr/>
            </p:nvGrpSpPr>
            <p:grpSpPr bwMode="auto">
              <a:xfrm>
                <a:off x="5364088" y="2792125"/>
                <a:ext cx="3426098" cy="1644987"/>
                <a:chOff x="5394374" y="2720117"/>
                <a:chExt cx="3616162" cy="1644987"/>
              </a:xfrm>
            </p:grpSpPr>
            <p:pic>
              <p:nvPicPr>
                <p:cNvPr id="77" name="Picture 12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93651" y="2720117"/>
                  <a:ext cx="2164879" cy="5648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8" name="Picture 11"/>
                <p:cNvPicPr>
                  <a:picLocks noChangeAspect="1" noChangeArrowheads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4374" y="3319555"/>
                  <a:ext cx="3616162" cy="10455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74" name="Imagem 44" descr="logoNatal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60" y="5373216"/>
              <a:ext cx="1152129" cy="29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121" y="2780953"/>
            <a:ext cx="1641475" cy="2089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upo 21"/>
          <p:cNvGrpSpPr>
            <a:grpSpLocks/>
          </p:cNvGrpSpPr>
          <p:nvPr/>
        </p:nvGrpSpPr>
        <p:grpSpPr bwMode="auto">
          <a:xfrm>
            <a:off x="5794821" y="3717578"/>
            <a:ext cx="3241675" cy="2376487"/>
            <a:chOff x="5220072" y="4463000"/>
            <a:chExt cx="3536754" cy="2395000"/>
          </a:xfrm>
        </p:grpSpPr>
        <p:sp>
          <p:nvSpPr>
            <p:cNvPr id="81" name="Rectângulo 20"/>
            <p:cNvSpPr/>
            <p:nvPr/>
          </p:nvSpPr>
          <p:spPr>
            <a:xfrm>
              <a:off x="5220072" y="4463000"/>
              <a:ext cx="3536754" cy="23950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PT">
                <a:solidFill>
                  <a:srgbClr val="000000"/>
                </a:solidFill>
              </a:endParaRPr>
            </a:p>
          </p:txBody>
        </p:sp>
        <p:pic>
          <p:nvPicPr>
            <p:cNvPr id="82" name="Picture 1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4" y="4487929"/>
              <a:ext cx="3498105" cy="453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14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3" y="4995349"/>
              <a:ext cx="3375538" cy="116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1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3" y="6162850"/>
              <a:ext cx="3388597" cy="578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16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502" y="4793623"/>
              <a:ext cx="463870" cy="133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0790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2243977" cy="311028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43842"/>
            <a:ext cx="2525632" cy="358713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0"/>
            <a:ext cx="2507673" cy="3459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3535564"/>
            <a:ext cx="2281039" cy="323678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509" y="3730972"/>
            <a:ext cx="1991266" cy="283656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3053404"/>
            <a:ext cx="2515971" cy="37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45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>
                <a:solidFill>
                  <a:srgbClr val="0070C0"/>
                </a:solidFill>
              </a:rPr>
              <a:t>Notas finais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/>
              <a:t>Parece haver alguma recuperação económica do país e das famílias:</a:t>
            </a:r>
          </a:p>
          <a:p>
            <a:pPr lvl="1"/>
            <a:r>
              <a:rPr lang="pt-PT" dirty="0"/>
              <a:t>Aumento do consumo</a:t>
            </a:r>
          </a:p>
          <a:p>
            <a:pPr lvl="1"/>
            <a:r>
              <a:rPr lang="pt-PT" dirty="0"/>
              <a:t>Aumento do crédito</a:t>
            </a:r>
          </a:p>
          <a:p>
            <a:pPr lvl="1"/>
            <a:r>
              <a:rPr lang="pt-PT" dirty="0"/>
              <a:t>Reposição de horário de trabalho</a:t>
            </a:r>
          </a:p>
          <a:p>
            <a:pPr lvl="1"/>
            <a:r>
              <a:rPr lang="pt-PT" dirty="0"/>
              <a:t>Sem aumento de impostos</a:t>
            </a:r>
          </a:p>
          <a:p>
            <a:pPr lvl="1"/>
            <a:r>
              <a:rPr lang="pt-PT" dirty="0"/>
              <a:t>Fim da incerteza quanto a cortes salariais</a:t>
            </a:r>
          </a:p>
          <a:p>
            <a:pPr lvl="1"/>
            <a:endParaRPr lang="pt-PT" dirty="0"/>
          </a:p>
          <a:p>
            <a:pPr marL="274320" lvl="1" indent="0">
              <a:buNone/>
            </a:pPr>
            <a:r>
              <a:rPr lang="pt-PT" dirty="0"/>
              <a:t>Todavia, as verdadeiras consequências da crise só serão evidentes a médio/longo prazo</a:t>
            </a:r>
          </a:p>
          <a:p>
            <a:pPr lvl="1"/>
            <a:r>
              <a:rPr lang="pt-PT" dirty="0"/>
              <a:t>Apesar da resiliência dos portugueses, os efeitos da crise não serão apagados de um dia para o outro, nem de um Governo para outro.</a:t>
            </a:r>
          </a:p>
        </p:txBody>
      </p:sp>
    </p:spTree>
    <p:extLst>
      <p:ext uri="{BB962C8B-B14F-4D97-AF65-F5344CB8AC3E}">
        <p14:creationId xmlns:p14="http://schemas.microsoft.com/office/powerpoint/2010/main" val="1179724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36451" y="1988840"/>
            <a:ext cx="8229600" cy="2520950"/>
          </a:xfrm>
        </p:spPr>
        <p:txBody>
          <a:bodyPr>
            <a:normAutofit/>
          </a:bodyPr>
          <a:lstStyle/>
          <a:p>
            <a:pPr algn="ctr"/>
            <a:r>
              <a:rPr lang="pt-PT" b="1" dirty="0"/>
              <a:t>Muchas </a:t>
            </a:r>
            <a:r>
              <a:rPr lang="pt-PT" b="1" dirty="0" err="1"/>
              <a:t>gracias</a:t>
            </a:r>
            <a:r>
              <a:rPr lang="pt-PT" b="1" dirty="0"/>
              <a:t>!  Obrigada!</a:t>
            </a:r>
            <a:br>
              <a:rPr lang="pt-PT" b="1" dirty="0"/>
            </a:br>
            <a:endParaRPr lang="pt-PT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267744" y="4250982"/>
            <a:ext cx="53285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dirty="0"/>
              <a:t>Patrícia Barbosa</a:t>
            </a:r>
          </a:p>
          <a:p>
            <a:r>
              <a:rPr lang="pt-PT" sz="2600" dirty="0"/>
              <a:t>Escola Nacional de Saúde Pública</a:t>
            </a:r>
          </a:p>
          <a:p>
            <a:r>
              <a:rPr lang="pt-PT" sz="2600" dirty="0"/>
              <a:t>Universidade Nova de Lisboa</a:t>
            </a:r>
          </a:p>
          <a:p>
            <a:endParaRPr lang="pt-PT" sz="2600" dirty="0"/>
          </a:p>
          <a:p>
            <a:r>
              <a:rPr lang="pt-PT" sz="2600" dirty="0"/>
              <a:t>patbarbosa@ensp.unl.pt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548680"/>
            <a:ext cx="2736304" cy="227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3539" y="177522"/>
            <a:ext cx="8680461" cy="834939"/>
          </a:xfrm>
        </p:spPr>
        <p:txBody>
          <a:bodyPr>
            <a:noAutofit/>
          </a:bodyPr>
          <a:lstStyle/>
          <a:p>
            <a:r>
              <a:rPr lang="pt-PT" sz="2600" b="1" dirty="0">
                <a:solidFill>
                  <a:srgbClr val="0070C0"/>
                </a:solidFill>
              </a:rPr>
              <a:t>O Sistema de Saúde Português tem vindo a mudar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287855693"/>
              </p:ext>
            </p:extLst>
          </p:nvPr>
        </p:nvGraphicFramePr>
        <p:xfrm>
          <a:off x="2627784" y="4266246"/>
          <a:ext cx="5904656" cy="218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/>
          </p:nvPr>
        </p:nvGraphicFramePr>
        <p:xfrm>
          <a:off x="1385646" y="2033998"/>
          <a:ext cx="6096000" cy="2187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/>
          <p:cNvSpPr/>
          <p:nvPr/>
        </p:nvSpPr>
        <p:spPr>
          <a:xfrm>
            <a:off x="467544" y="4077072"/>
            <a:ext cx="2268252" cy="2664296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600" dirty="0">
                <a:latin typeface="Calibri" pitchFamily="34" charset="0"/>
              </a:rPr>
              <a:t>Novas necessidades exigem novas soluções:</a:t>
            </a:r>
          </a:p>
          <a:p>
            <a:pPr algn="ctr">
              <a:defRPr/>
            </a:pPr>
            <a:r>
              <a:rPr lang="pt-PT" sz="1600" dirty="0">
                <a:latin typeface="Calibri" pitchFamily="34" charset="0"/>
              </a:rPr>
              <a:t>Necessidade de reajustar a oferta à procura e reestruturar o sistema de saúde</a:t>
            </a:r>
          </a:p>
        </p:txBody>
      </p:sp>
      <p:sp>
        <p:nvSpPr>
          <p:cNvPr id="16390" name="CaixaDeTexto 9"/>
          <p:cNvSpPr txBox="1">
            <a:spLocks noChangeArrowheads="1"/>
          </p:cNvSpPr>
          <p:nvPr/>
        </p:nvSpPr>
        <p:spPr bwMode="auto">
          <a:xfrm>
            <a:off x="5698883" y="6457950"/>
            <a:ext cx="356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PT" sz="1000" dirty="0">
                <a:latin typeface="Calibri" pitchFamily="34" charset="0"/>
              </a:rPr>
              <a:t>Fonte: adaptado de Álvaro Almeida. </a:t>
            </a:r>
            <a:r>
              <a:rPr lang="pt-PT" sz="1000" dirty="0" err="1">
                <a:latin typeface="Calibri" pitchFamily="34" charset="0"/>
              </a:rPr>
              <a:t>Economic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crisis</a:t>
            </a:r>
            <a:r>
              <a:rPr lang="pt-PT" sz="1000" dirty="0">
                <a:latin typeface="Calibri" pitchFamily="34" charset="0"/>
              </a:rPr>
              <a:t> anda </a:t>
            </a:r>
            <a:r>
              <a:rPr lang="pt-PT" sz="1000" dirty="0" err="1">
                <a:latin typeface="Calibri" pitchFamily="34" charset="0"/>
              </a:rPr>
              <a:t>health</a:t>
            </a:r>
            <a:r>
              <a:rPr lang="pt-PT" sz="1000" dirty="0">
                <a:latin typeface="Calibri" pitchFamily="34" charset="0"/>
              </a:rPr>
              <a:t> systems: na </a:t>
            </a:r>
            <a:r>
              <a:rPr lang="pt-PT" sz="1000" dirty="0" err="1">
                <a:latin typeface="Calibri" pitchFamily="34" charset="0"/>
              </a:rPr>
              <a:t>overview</a:t>
            </a:r>
            <a:r>
              <a:rPr lang="pt-PT" sz="1000" dirty="0">
                <a:latin typeface="Calibri" pitchFamily="34" charset="0"/>
              </a:rPr>
              <a:t> </a:t>
            </a:r>
            <a:r>
              <a:rPr lang="pt-PT" sz="1000" dirty="0" err="1">
                <a:latin typeface="Calibri" pitchFamily="34" charset="0"/>
              </a:rPr>
              <a:t>from</a:t>
            </a:r>
            <a:r>
              <a:rPr lang="pt-PT" sz="1000" dirty="0">
                <a:latin typeface="Calibri" pitchFamily="34" charset="0"/>
              </a:rPr>
              <a:t> Portugal. ENSP, 14 janeiro de 2013 </a:t>
            </a:r>
          </a:p>
        </p:txBody>
      </p:sp>
      <p:sp>
        <p:nvSpPr>
          <p:cNvPr id="2" name="Seta para cima 1"/>
          <p:cNvSpPr/>
          <p:nvPr/>
        </p:nvSpPr>
        <p:spPr>
          <a:xfrm>
            <a:off x="1763688" y="3789040"/>
            <a:ext cx="648072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Seta para cima 7"/>
          <p:cNvSpPr/>
          <p:nvPr/>
        </p:nvSpPr>
        <p:spPr>
          <a:xfrm>
            <a:off x="5256076" y="3807948"/>
            <a:ext cx="648072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Seta para cima 9"/>
          <p:cNvSpPr/>
          <p:nvPr/>
        </p:nvSpPr>
        <p:spPr>
          <a:xfrm>
            <a:off x="6995592" y="3834198"/>
            <a:ext cx="648072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cima 10"/>
          <p:cNvSpPr/>
          <p:nvPr/>
        </p:nvSpPr>
        <p:spPr>
          <a:xfrm rot="10800000">
            <a:off x="3840596" y="3834198"/>
            <a:ext cx="648072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0783884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97" y="1844824"/>
            <a:ext cx="3960440" cy="34384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391862"/>
            <a:ext cx="4364183" cy="434263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87824" y="393589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/>
              <a:t>Sorrir, para não chorar…</a:t>
            </a:r>
          </a:p>
        </p:txBody>
      </p:sp>
    </p:spTree>
    <p:extLst>
      <p:ext uri="{BB962C8B-B14F-4D97-AF65-F5344CB8AC3E}">
        <p14:creationId xmlns:p14="http://schemas.microsoft.com/office/powerpoint/2010/main" val="10001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96" y="260648"/>
            <a:ext cx="8229600" cy="52231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</a:rPr>
              <a:t>Origens</a:t>
            </a:r>
            <a:r>
              <a:rPr lang="en-US" b="1" dirty="0">
                <a:solidFill>
                  <a:srgbClr val="0070C0"/>
                </a:solidFill>
              </a:rPr>
              <a:t> da </a:t>
            </a:r>
            <a:r>
              <a:rPr lang="en-US" b="1" dirty="0" err="1">
                <a:solidFill>
                  <a:srgbClr val="0070C0"/>
                </a:solidFill>
              </a:rPr>
              <a:t>crise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996952"/>
            <a:ext cx="8229600" cy="3217912"/>
          </a:xfrm>
        </p:spPr>
        <p:txBody>
          <a:bodyPr/>
          <a:lstStyle/>
          <a:p>
            <a:r>
              <a:rPr lang="en-US" dirty="0" err="1"/>
              <a:t>Recessão</a:t>
            </a:r>
            <a:r>
              <a:rPr lang="en-US" dirty="0"/>
              <a:t> </a:t>
            </a:r>
            <a:r>
              <a:rPr lang="en-US" dirty="0" err="1"/>
              <a:t>económica</a:t>
            </a:r>
            <a:r>
              <a:rPr lang="en-US" dirty="0"/>
              <a:t> e </a:t>
            </a:r>
            <a:r>
              <a:rPr lang="en-US" dirty="0" err="1"/>
              <a:t>financeira</a:t>
            </a:r>
            <a:r>
              <a:rPr lang="en-US" dirty="0"/>
              <a:t> 2008/2009</a:t>
            </a:r>
          </a:p>
          <a:p>
            <a:r>
              <a:rPr lang="en-US" dirty="0" err="1"/>
              <a:t>Inversão</a:t>
            </a:r>
            <a:r>
              <a:rPr lang="en-US" dirty="0"/>
              <a:t> da </a:t>
            </a:r>
            <a:r>
              <a:rPr lang="en-US" dirty="0" err="1"/>
              <a:t>tendência</a:t>
            </a:r>
            <a:r>
              <a:rPr lang="en-US" dirty="0"/>
              <a:t> de </a:t>
            </a:r>
            <a:r>
              <a:rPr lang="en-US" dirty="0" err="1"/>
              <a:t>crescimento</a:t>
            </a:r>
            <a:r>
              <a:rPr lang="en-US" dirty="0"/>
              <a:t> da Europa27</a:t>
            </a:r>
          </a:p>
          <a:p>
            <a:r>
              <a:rPr lang="en-US" dirty="0" err="1"/>
              <a:t>Economia</a:t>
            </a:r>
            <a:r>
              <a:rPr lang="en-US" dirty="0"/>
              <a:t> </a:t>
            </a:r>
            <a:r>
              <a:rPr lang="en-US" dirty="0" err="1"/>
              <a:t>europeia</a:t>
            </a:r>
            <a:r>
              <a:rPr lang="en-US" dirty="0"/>
              <a:t> </a:t>
            </a:r>
            <a:r>
              <a:rPr lang="en-US" dirty="0" err="1"/>
              <a:t>desacelerou</a:t>
            </a:r>
            <a:r>
              <a:rPr lang="en-US" dirty="0"/>
              <a:t> o </a:t>
            </a:r>
            <a:r>
              <a:rPr lang="en-US" dirty="0" err="1"/>
              <a:t>crescimento</a:t>
            </a:r>
            <a:r>
              <a:rPr lang="en-US" dirty="0"/>
              <a:t> do PIB</a:t>
            </a:r>
          </a:p>
          <a:p>
            <a:r>
              <a:rPr lang="en-US" dirty="0" err="1"/>
              <a:t>Aumento</a:t>
            </a:r>
            <a:r>
              <a:rPr lang="en-US" dirty="0"/>
              <a:t> da </a:t>
            </a:r>
            <a:r>
              <a:rPr lang="en-US" dirty="0" err="1"/>
              <a:t>dívida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Zona Euro</a:t>
            </a:r>
          </a:p>
          <a:p>
            <a:r>
              <a:rPr lang="en-US" dirty="0" err="1"/>
              <a:t>Crise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mercados</a:t>
            </a:r>
            <a:r>
              <a:rPr lang="en-US" dirty="0"/>
              <a:t> </a:t>
            </a:r>
            <a:r>
              <a:rPr lang="en-US" dirty="0" err="1"/>
              <a:t>financeiros</a:t>
            </a:r>
            <a:r>
              <a:rPr lang="en-US" dirty="0"/>
              <a:t> </a:t>
            </a:r>
            <a:r>
              <a:rPr lang="en-US" dirty="0" err="1"/>
              <a:t>mundiais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437637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“A </a:t>
            </a:r>
            <a:r>
              <a:rPr lang="en-US" dirty="0" err="1">
                <a:solidFill>
                  <a:srgbClr val="0070C0"/>
                </a:solidFill>
              </a:rPr>
              <a:t>pior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crise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financeira</a:t>
            </a:r>
            <a:r>
              <a:rPr lang="en-US" dirty="0">
                <a:solidFill>
                  <a:srgbClr val="0070C0"/>
                </a:solidFill>
              </a:rPr>
              <a:t> e </a:t>
            </a:r>
            <a:r>
              <a:rPr lang="en-US" dirty="0" err="1">
                <a:solidFill>
                  <a:srgbClr val="0070C0"/>
                </a:solidFill>
              </a:rPr>
              <a:t>económica</a:t>
            </a:r>
            <a:r>
              <a:rPr lang="en-US" dirty="0">
                <a:solidFill>
                  <a:srgbClr val="0070C0"/>
                </a:solidFill>
              </a:rPr>
              <a:t> que se </a:t>
            </a:r>
            <a:r>
              <a:rPr lang="en-US" dirty="0" err="1">
                <a:solidFill>
                  <a:srgbClr val="0070C0"/>
                </a:solidFill>
              </a:rPr>
              <a:t>vivencia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desde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anos</a:t>
            </a:r>
            <a:r>
              <a:rPr lang="en-US" dirty="0">
                <a:solidFill>
                  <a:srgbClr val="0070C0"/>
                </a:solidFill>
              </a:rPr>
              <a:t> 30 (…) as </a:t>
            </a:r>
            <a:r>
              <a:rPr lang="en-US" dirty="0" err="1">
                <a:solidFill>
                  <a:srgbClr val="0070C0"/>
                </a:solidFill>
              </a:rPr>
              <a:t>suas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consequências</a:t>
            </a:r>
            <a:r>
              <a:rPr lang="en-US" dirty="0">
                <a:solidFill>
                  <a:srgbClr val="0070C0"/>
                </a:solidFill>
              </a:rPr>
              <a:t>, em </a:t>
            </a:r>
            <a:r>
              <a:rPr lang="en-US" dirty="0" err="1">
                <a:solidFill>
                  <a:srgbClr val="0070C0"/>
                </a:solidFill>
              </a:rPr>
              <a:t>termos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sociais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demorarão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meses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até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anos</a:t>
            </a:r>
            <a:r>
              <a:rPr lang="en-US" dirty="0">
                <a:solidFill>
                  <a:srgbClr val="0070C0"/>
                </a:solidFill>
              </a:rPr>
              <a:t> a </a:t>
            </a:r>
            <a:r>
              <a:rPr lang="en-US" dirty="0" err="1">
                <a:solidFill>
                  <a:srgbClr val="0070C0"/>
                </a:solidFill>
              </a:rPr>
              <a:t>manifestar</a:t>
            </a:r>
            <a:r>
              <a:rPr lang="en-US" dirty="0">
                <a:solidFill>
                  <a:srgbClr val="0070C0"/>
                </a:solidFill>
              </a:rPr>
              <a:t>-se </a:t>
            </a:r>
            <a:r>
              <a:rPr lang="en-US" dirty="0" err="1">
                <a:solidFill>
                  <a:srgbClr val="0070C0"/>
                </a:solidFill>
              </a:rPr>
              <a:t>na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pleinitude</a:t>
            </a:r>
            <a:r>
              <a:rPr lang="en-US" dirty="0">
                <a:solidFill>
                  <a:srgbClr val="0070C0"/>
                </a:solidFill>
              </a:rPr>
              <a:t>” OPSS, 2011</a:t>
            </a:r>
          </a:p>
        </p:txBody>
      </p:sp>
    </p:spTree>
    <p:extLst>
      <p:ext uri="{BB962C8B-B14F-4D97-AF65-F5344CB8AC3E}">
        <p14:creationId xmlns:p14="http://schemas.microsoft.com/office/powerpoint/2010/main" val="3438153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Origens</a:t>
            </a:r>
            <a:r>
              <a:rPr lang="en-US" b="1" dirty="0">
                <a:solidFill>
                  <a:srgbClr val="0070C0"/>
                </a:solidFill>
              </a:rPr>
              <a:t> da </a:t>
            </a:r>
            <a:r>
              <a:rPr lang="en-US" b="1" dirty="0" err="1">
                <a:solidFill>
                  <a:srgbClr val="0070C0"/>
                </a:solidFill>
              </a:rPr>
              <a:t>crise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em Portugal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340768"/>
            <a:ext cx="9036496" cy="3721968"/>
          </a:xfrm>
        </p:spPr>
        <p:txBody>
          <a:bodyPr>
            <a:noAutofit/>
          </a:bodyPr>
          <a:lstStyle/>
          <a:p>
            <a:endParaRPr lang="en-US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r>
              <a:rPr lang="en-US" sz="2400" dirty="0" err="1"/>
              <a:t>Debilidades</a:t>
            </a:r>
            <a:r>
              <a:rPr lang="en-US" sz="2400" dirty="0"/>
              <a:t> </a:t>
            </a:r>
            <a:r>
              <a:rPr lang="en-US" sz="2400" dirty="0" err="1"/>
              <a:t>estruturais</a:t>
            </a:r>
            <a:endParaRPr lang="en-US" sz="2400" dirty="0"/>
          </a:p>
          <a:p>
            <a:r>
              <a:rPr lang="en-US" sz="2400" dirty="0" err="1"/>
              <a:t>Crise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dívida</a:t>
            </a:r>
            <a:r>
              <a:rPr lang="en-US" sz="2400" dirty="0"/>
              <a:t> </a:t>
            </a:r>
            <a:r>
              <a:rPr lang="en-US" sz="2400" dirty="0" err="1"/>
              <a:t>pública</a:t>
            </a:r>
            <a:endParaRPr lang="en-US" sz="2400" dirty="0"/>
          </a:p>
          <a:p>
            <a:r>
              <a:rPr lang="en-US" sz="2400" dirty="0" err="1"/>
              <a:t>Dificuldades</a:t>
            </a:r>
            <a:r>
              <a:rPr lang="en-US" sz="2400" dirty="0"/>
              <a:t> de </a:t>
            </a:r>
            <a:r>
              <a:rPr lang="en-US" sz="2400" dirty="0" err="1"/>
              <a:t>acesso</a:t>
            </a:r>
            <a:r>
              <a:rPr lang="en-US" sz="2400" dirty="0"/>
              <a:t>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dirty="0" err="1"/>
              <a:t>mercados</a:t>
            </a:r>
            <a:r>
              <a:rPr lang="en-US" sz="2400" dirty="0"/>
              <a:t> </a:t>
            </a:r>
            <a:r>
              <a:rPr lang="en-US" sz="2400" dirty="0" err="1"/>
              <a:t>financeiros</a:t>
            </a:r>
            <a:endParaRPr lang="en-US" sz="2400" dirty="0"/>
          </a:p>
          <a:p>
            <a:r>
              <a:rPr lang="en-US" sz="2400" dirty="0" err="1"/>
              <a:t>Contracção</a:t>
            </a:r>
            <a:r>
              <a:rPr lang="en-US" sz="2400" dirty="0"/>
              <a:t> do </a:t>
            </a:r>
            <a:r>
              <a:rPr lang="en-US" sz="2400" dirty="0" err="1"/>
              <a:t>rendimento</a:t>
            </a:r>
            <a:r>
              <a:rPr lang="en-US" sz="2400" dirty="0"/>
              <a:t> </a:t>
            </a:r>
            <a:r>
              <a:rPr lang="en-US" sz="2400" dirty="0" err="1"/>
              <a:t>disponível</a:t>
            </a:r>
            <a:endParaRPr lang="en-US" sz="2400" dirty="0"/>
          </a:p>
          <a:p>
            <a:r>
              <a:rPr lang="en-US" sz="2400" dirty="0" err="1"/>
              <a:t>Aumento</a:t>
            </a:r>
            <a:r>
              <a:rPr lang="en-US" sz="2400" dirty="0"/>
              <a:t> da </a:t>
            </a:r>
            <a:r>
              <a:rPr lang="en-US" sz="2400" dirty="0" err="1"/>
              <a:t>inflação</a:t>
            </a:r>
            <a:r>
              <a:rPr lang="en-US" sz="2400" dirty="0"/>
              <a:t> com </a:t>
            </a:r>
            <a:r>
              <a:rPr lang="en-US" sz="2400" dirty="0" err="1"/>
              <a:t>impacto</a:t>
            </a:r>
            <a:r>
              <a:rPr lang="en-US" sz="2400" dirty="0"/>
              <a:t> </a:t>
            </a:r>
            <a:r>
              <a:rPr lang="en-US" sz="2400" dirty="0" err="1"/>
              <a:t>nos</a:t>
            </a:r>
            <a:r>
              <a:rPr lang="en-US" sz="2400" dirty="0"/>
              <a:t> </a:t>
            </a:r>
            <a:r>
              <a:rPr lang="en-US" sz="2400" dirty="0" err="1"/>
              <a:t>salários</a:t>
            </a:r>
            <a:r>
              <a:rPr lang="en-US" sz="2400" dirty="0"/>
              <a:t> e </a:t>
            </a:r>
            <a:r>
              <a:rPr lang="en-US" sz="2400" dirty="0" err="1"/>
              <a:t>condições</a:t>
            </a:r>
            <a:r>
              <a:rPr lang="en-US" sz="2400" dirty="0"/>
              <a:t> de </a:t>
            </a:r>
            <a:r>
              <a:rPr lang="en-US" sz="2400" dirty="0" err="1"/>
              <a:t>vida</a:t>
            </a:r>
            <a:endParaRPr lang="en-US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7541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Determinantes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externos</a:t>
            </a:r>
            <a:r>
              <a:rPr lang="en-US" b="1" dirty="0">
                <a:solidFill>
                  <a:srgbClr val="0070C0"/>
                </a:solidFill>
              </a:rPr>
              <a:t> da </a:t>
            </a:r>
            <a:r>
              <a:rPr lang="en-US" b="1" dirty="0" err="1">
                <a:solidFill>
                  <a:srgbClr val="0070C0"/>
                </a:solidFill>
              </a:rPr>
              <a:t>crise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Sistema </a:t>
            </a:r>
            <a:r>
              <a:rPr lang="en-US" dirty="0" err="1"/>
              <a:t>financeiro</a:t>
            </a:r>
            <a:r>
              <a:rPr lang="en-US" dirty="0"/>
              <a:t> global</a:t>
            </a:r>
          </a:p>
          <a:p>
            <a:pPr lvl="1"/>
            <a:r>
              <a:rPr lang="en-US" dirty="0"/>
              <a:t>Sector </a:t>
            </a:r>
            <a:r>
              <a:rPr lang="en-US" dirty="0" err="1"/>
              <a:t>bancário</a:t>
            </a:r>
            <a:endParaRPr lang="en-US" dirty="0"/>
          </a:p>
          <a:p>
            <a:pPr lvl="1"/>
            <a:r>
              <a:rPr lang="en-US" dirty="0" err="1"/>
              <a:t>Colapso</a:t>
            </a:r>
            <a:r>
              <a:rPr lang="en-US" dirty="0"/>
              <a:t> de </a:t>
            </a:r>
            <a:r>
              <a:rPr lang="en-US" dirty="0" err="1"/>
              <a:t>instituições</a:t>
            </a:r>
            <a:r>
              <a:rPr lang="en-US" dirty="0"/>
              <a:t> </a:t>
            </a:r>
            <a:r>
              <a:rPr lang="en-US" dirty="0" err="1"/>
              <a:t>financeiras</a:t>
            </a:r>
            <a:endParaRPr lang="en-US" dirty="0"/>
          </a:p>
          <a:p>
            <a:pPr lvl="1"/>
            <a:r>
              <a:rPr lang="en-US" dirty="0" err="1"/>
              <a:t>Produtos</a:t>
            </a:r>
            <a:r>
              <a:rPr lang="en-US" dirty="0"/>
              <a:t> “</a:t>
            </a:r>
            <a:r>
              <a:rPr lang="en-US" dirty="0" err="1"/>
              <a:t>tóxicos</a:t>
            </a:r>
            <a:r>
              <a:rPr lang="en-US" dirty="0"/>
              <a:t>” no </a:t>
            </a:r>
            <a:r>
              <a:rPr lang="en-US" dirty="0" err="1"/>
              <a:t>mercado</a:t>
            </a:r>
            <a:endParaRPr lang="en-US" dirty="0"/>
          </a:p>
          <a:p>
            <a:pPr lvl="1"/>
            <a:r>
              <a:rPr lang="en-US" dirty="0" err="1"/>
              <a:t>Recurso</a:t>
            </a:r>
            <a:r>
              <a:rPr lang="en-US" dirty="0"/>
              <a:t> a </a:t>
            </a:r>
            <a:r>
              <a:rPr lang="en-US" dirty="0" err="1"/>
              <a:t>fundos</a:t>
            </a:r>
            <a:r>
              <a:rPr lang="en-US" dirty="0"/>
              <a:t> </a:t>
            </a:r>
            <a:r>
              <a:rPr lang="en-US" dirty="0" err="1"/>
              <a:t>públicos</a:t>
            </a:r>
            <a:endParaRPr lang="en-US" dirty="0"/>
          </a:p>
          <a:p>
            <a:pPr lvl="1"/>
            <a:r>
              <a:rPr lang="en-US" dirty="0" err="1"/>
              <a:t>Endividamento</a:t>
            </a:r>
            <a:r>
              <a:rPr lang="en-US" dirty="0"/>
              <a:t> </a:t>
            </a:r>
            <a:r>
              <a:rPr lang="en-US" dirty="0" err="1"/>
              <a:t>público</a:t>
            </a:r>
            <a:r>
              <a:rPr lang="en-US" dirty="0"/>
              <a:t> e </a:t>
            </a:r>
            <a:r>
              <a:rPr lang="en-US" dirty="0" err="1"/>
              <a:t>privado</a:t>
            </a:r>
            <a:endParaRPr lang="en-US" dirty="0"/>
          </a:p>
          <a:p>
            <a:r>
              <a:rPr lang="en-US" dirty="0" err="1"/>
              <a:t>Situação</a:t>
            </a:r>
            <a:r>
              <a:rPr lang="en-US" dirty="0"/>
              <a:t> </a:t>
            </a:r>
            <a:r>
              <a:rPr lang="en-US" dirty="0" err="1"/>
              <a:t>europeia</a:t>
            </a:r>
            <a:endParaRPr lang="en-US" dirty="0"/>
          </a:p>
          <a:p>
            <a:pPr lvl="1"/>
            <a:r>
              <a:rPr lang="en-US" dirty="0"/>
              <a:t>“</a:t>
            </a:r>
            <a:r>
              <a:rPr lang="en-US" dirty="0" err="1"/>
              <a:t>União</a:t>
            </a:r>
            <a:r>
              <a:rPr lang="en-US" dirty="0"/>
              <a:t> </a:t>
            </a:r>
            <a:r>
              <a:rPr lang="en-US" dirty="0" err="1"/>
              <a:t>monetária</a:t>
            </a:r>
            <a:r>
              <a:rPr lang="en-US" dirty="0"/>
              <a:t>”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mecanismos</a:t>
            </a:r>
            <a:r>
              <a:rPr lang="en-US" dirty="0"/>
              <a:t> para </a:t>
            </a:r>
            <a:r>
              <a:rPr lang="en-US" dirty="0" err="1"/>
              <a:t>governação</a:t>
            </a:r>
            <a:r>
              <a:rPr lang="en-US" dirty="0"/>
              <a:t> </a:t>
            </a:r>
            <a:r>
              <a:rPr lang="en-US" dirty="0" err="1"/>
              <a:t>económica</a:t>
            </a:r>
            <a:r>
              <a:rPr lang="en-US" dirty="0"/>
              <a:t> </a:t>
            </a:r>
            <a:r>
              <a:rPr lang="en-US" dirty="0" err="1"/>
              <a:t>conjunta</a:t>
            </a:r>
            <a:endParaRPr lang="en-US" dirty="0"/>
          </a:p>
          <a:p>
            <a:pPr lvl="1"/>
            <a:r>
              <a:rPr lang="en-US" dirty="0" err="1"/>
              <a:t>Tolerância</a:t>
            </a:r>
            <a:r>
              <a:rPr lang="en-US" dirty="0"/>
              <a:t> para o </a:t>
            </a:r>
            <a:r>
              <a:rPr lang="en-US" dirty="0" err="1"/>
              <a:t>incumprimento</a:t>
            </a:r>
            <a:r>
              <a:rPr lang="en-US" dirty="0"/>
              <a:t>,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consequências</a:t>
            </a:r>
            <a:endParaRPr lang="en-US" dirty="0"/>
          </a:p>
          <a:p>
            <a:pPr lvl="1"/>
            <a:r>
              <a:rPr lang="en-US" dirty="0" err="1"/>
              <a:t>Licença</a:t>
            </a:r>
            <a:r>
              <a:rPr lang="en-US" dirty="0"/>
              <a:t> para </a:t>
            </a:r>
            <a:r>
              <a:rPr lang="en-US" dirty="0" err="1"/>
              <a:t>endividamento</a:t>
            </a:r>
            <a:r>
              <a:rPr lang="en-US" dirty="0"/>
              <a:t> </a:t>
            </a:r>
            <a:r>
              <a:rPr lang="en-US" dirty="0" err="1"/>
              <a:t>extraordinário</a:t>
            </a:r>
            <a:r>
              <a:rPr lang="en-US" dirty="0"/>
              <a:t> (2008)</a:t>
            </a:r>
          </a:p>
          <a:p>
            <a:pPr lvl="1"/>
            <a:r>
              <a:rPr lang="en-US" dirty="0" err="1"/>
              <a:t>Passividade</a:t>
            </a:r>
            <a:r>
              <a:rPr lang="en-US" dirty="0"/>
              <a:t> face a </a:t>
            </a:r>
            <a:r>
              <a:rPr lang="en-US" dirty="0" err="1"/>
              <a:t>conflitos</a:t>
            </a:r>
            <a:r>
              <a:rPr lang="en-US" dirty="0"/>
              <a:t> de </a:t>
            </a:r>
            <a:r>
              <a:rPr lang="en-US" dirty="0" err="1"/>
              <a:t>interesse</a:t>
            </a:r>
            <a:endParaRPr lang="en-US" dirty="0"/>
          </a:p>
          <a:p>
            <a:pPr lvl="1"/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resposta</a:t>
            </a:r>
            <a:r>
              <a:rPr lang="en-US" dirty="0"/>
              <a:t> à </a:t>
            </a:r>
            <a:r>
              <a:rPr lang="en-US" dirty="0" err="1"/>
              <a:t>crise</a:t>
            </a:r>
            <a:r>
              <a:rPr lang="en-US" dirty="0"/>
              <a:t> </a:t>
            </a:r>
            <a:r>
              <a:rPr lang="en-US" dirty="0" err="1"/>
              <a:t>Grega</a:t>
            </a:r>
            <a:r>
              <a:rPr lang="en-US" dirty="0"/>
              <a:t>, </a:t>
            </a:r>
            <a:r>
              <a:rPr lang="en-US" dirty="0" err="1"/>
              <a:t>permitiu</a:t>
            </a:r>
            <a:r>
              <a:rPr lang="en-US" dirty="0"/>
              <a:t> </a:t>
            </a:r>
            <a:r>
              <a:rPr lang="en-US" dirty="0" err="1"/>
              <a:t>alastramento</a:t>
            </a:r>
            <a:r>
              <a:rPr lang="en-US" dirty="0"/>
              <a:t> a outros </a:t>
            </a:r>
            <a:r>
              <a:rPr lang="en-US" dirty="0" err="1"/>
              <a:t>países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Portugal e </a:t>
            </a:r>
            <a:r>
              <a:rPr lang="en-US" dirty="0" err="1"/>
              <a:t>Irlanda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1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70C0"/>
                </a:solidFill>
              </a:rPr>
              <a:t>Determinantes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internos</a:t>
            </a:r>
            <a:r>
              <a:rPr lang="en-US" b="1" dirty="0">
                <a:solidFill>
                  <a:srgbClr val="0070C0"/>
                </a:solidFill>
              </a:rPr>
              <a:t> da </a:t>
            </a:r>
            <a:r>
              <a:rPr lang="en-US" b="1" dirty="0" err="1">
                <a:solidFill>
                  <a:srgbClr val="0070C0"/>
                </a:solidFill>
              </a:rPr>
              <a:t>crise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10815"/>
            <a:ext cx="4824536" cy="4374232"/>
          </a:xfrm>
        </p:spPr>
        <p:txBody>
          <a:bodyPr>
            <a:normAutofit/>
          </a:bodyPr>
          <a:lstStyle/>
          <a:p>
            <a:r>
              <a:rPr lang="en-US" sz="2200" dirty="0" err="1"/>
              <a:t>Endividamento</a:t>
            </a:r>
            <a:r>
              <a:rPr lang="en-US" sz="2200" dirty="0"/>
              <a:t> e “</a:t>
            </a:r>
            <a:r>
              <a:rPr lang="en-US" sz="2200" dirty="0" err="1"/>
              <a:t>ajudas</a:t>
            </a:r>
            <a:r>
              <a:rPr lang="en-US" sz="2200" dirty="0"/>
              <a:t> </a:t>
            </a:r>
            <a:r>
              <a:rPr lang="en-US" sz="2200" dirty="0" err="1"/>
              <a:t>comunitárias</a:t>
            </a:r>
            <a:r>
              <a:rPr lang="en-US" sz="2200" dirty="0"/>
              <a:t>” –  </a:t>
            </a:r>
            <a:r>
              <a:rPr lang="en-US" sz="2200" dirty="0" err="1"/>
              <a:t>mais</a:t>
            </a:r>
            <a:r>
              <a:rPr lang="en-US" sz="2200" dirty="0"/>
              <a:t> um </a:t>
            </a:r>
            <a:r>
              <a:rPr lang="en-US" sz="2200" dirty="0" err="1"/>
              <a:t>problema</a:t>
            </a:r>
            <a:r>
              <a:rPr lang="en-US" sz="2200" dirty="0"/>
              <a:t> que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solução</a:t>
            </a:r>
            <a:endParaRPr lang="en-US" sz="2200" dirty="0"/>
          </a:p>
          <a:p>
            <a:r>
              <a:rPr lang="en-US" sz="2200" dirty="0" err="1"/>
              <a:t>Pouco</a:t>
            </a:r>
            <a:r>
              <a:rPr lang="en-US" sz="2200" dirty="0"/>
              <a:t> </a:t>
            </a:r>
            <a:r>
              <a:rPr lang="en-US" sz="2200" dirty="0" err="1"/>
              <a:t>investimento</a:t>
            </a:r>
            <a:r>
              <a:rPr lang="en-US" sz="2200" dirty="0"/>
              <a:t> da </a:t>
            </a:r>
            <a:r>
              <a:rPr lang="en-US" sz="2200" dirty="0" err="1"/>
              <a:t>qualificação</a:t>
            </a:r>
            <a:r>
              <a:rPr lang="en-US" sz="2200" dirty="0"/>
              <a:t> das </a:t>
            </a:r>
            <a:r>
              <a:rPr lang="en-US" sz="2200" dirty="0" err="1"/>
              <a:t>pessoas</a:t>
            </a:r>
            <a:r>
              <a:rPr lang="en-US" sz="2200" dirty="0"/>
              <a:t> e </a:t>
            </a:r>
            <a:r>
              <a:rPr lang="en-US" sz="2200" dirty="0" err="1"/>
              <a:t>instituições</a:t>
            </a:r>
            <a:endParaRPr lang="en-US" sz="2200" dirty="0"/>
          </a:p>
          <a:p>
            <a:r>
              <a:rPr lang="en-US" sz="2200" dirty="0" err="1"/>
              <a:t>Tipica</a:t>
            </a:r>
            <a:r>
              <a:rPr lang="en-US" sz="2200" dirty="0"/>
              <a:t> </a:t>
            </a:r>
            <a:r>
              <a:rPr lang="en-US" sz="2200" dirty="0" err="1"/>
              <a:t>administração</a:t>
            </a:r>
            <a:r>
              <a:rPr lang="en-US" sz="2200" dirty="0"/>
              <a:t> </a:t>
            </a:r>
            <a:r>
              <a:rPr lang="en-US" sz="2200" dirty="0" err="1"/>
              <a:t>pública</a:t>
            </a:r>
            <a:r>
              <a:rPr lang="en-US" sz="2200" dirty="0"/>
              <a:t> Portuguesa, </a:t>
            </a:r>
            <a:r>
              <a:rPr lang="en-US" sz="2200" dirty="0" err="1"/>
              <a:t>onde</a:t>
            </a:r>
            <a:r>
              <a:rPr lang="en-US" sz="2200" dirty="0"/>
              <a:t> </a:t>
            </a:r>
            <a:r>
              <a:rPr lang="en-US" sz="2200" dirty="0" err="1"/>
              <a:t>nem</a:t>
            </a:r>
            <a:r>
              <a:rPr lang="en-US" sz="2200" dirty="0"/>
              <a:t> se </a:t>
            </a:r>
            <a:r>
              <a:rPr lang="en-US" sz="2200" dirty="0" err="1"/>
              <a:t>sempre</a:t>
            </a:r>
            <a:r>
              <a:rPr lang="en-US" sz="2200" dirty="0"/>
              <a:t> se </a:t>
            </a:r>
            <a:r>
              <a:rPr lang="en-US" sz="2200" dirty="0" err="1"/>
              <a:t>cumprem</a:t>
            </a:r>
            <a:r>
              <a:rPr lang="en-US" sz="2200" dirty="0"/>
              <a:t> as “</a:t>
            </a:r>
            <a:r>
              <a:rPr lang="en-US" sz="2200" dirty="0" err="1"/>
              <a:t>regras</a:t>
            </a:r>
            <a:r>
              <a:rPr lang="en-US" sz="2200" dirty="0"/>
              <a:t> do </a:t>
            </a:r>
            <a:r>
              <a:rPr lang="en-US" sz="2200" dirty="0" err="1"/>
              <a:t>jogo</a:t>
            </a:r>
            <a:r>
              <a:rPr lang="en-US" sz="2200" dirty="0"/>
              <a:t>”</a:t>
            </a:r>
          </a:p>
          <a:p>
            <a:r>
              <a:rPr lang="en-US" sz="2200" dirty="0" err="1"/>
              <a:t>Trocas</a:t>
            </a:r>
            <a:r>
              <a:rPr lang="en-US" sz="2200" dirty="0"/>
              <a:t> entre </a:t>
            </a:r>
            <a:r>
              <a:rPr lang="en-US" sz="2200" dirty="0" err="1"/>
              <a:t>agentes</a:t>
            </a:r>
            <a:r>
              <a:rPr lang="en-US" sz="2200" dirty="0"/>
              <a:t> </a:t>
            </a:r>
            <a:r>
              <a:rPr lang="en-US" sz="2200" dirty="0" err="1"/>
              <a:t>económicos</a:t>
            </a:r>
            <a:r>
              <a:rPr lang="en-US" sz="2200" dirty="0"/>
              <a:t> e </a:t>
            </a:r>
            <a:r>
              <a:rPr lang="en-US" sz="2200" dirty="0" err="1"/>
              <a:t>sociais</a:t>
            </a:r>
            <a:r>
              <a:rPr lang="en-US" sz="2200" dirty="0"/>
              <a:t> (</a:t>
            </a:r>
            <a:r>
              <a:rPr lang="en-US" sz="2200" dirty="0" err="1"/>
              <a:t>beneficios</a:t>
            </a:r>
            <a:r>
              <a:rPr lang="en-US" sz="2200" dirty="0"/>
              <a:t> </a:t>
            </a:r>
            <a:r>
              <a:rPr lang="en-US" sz="2200" dirty="0" err="1"/>
              <a:t>mútuos</a:t>
            </a:r>
            <a:r>
              <a:rPr lang="en-US" sz="2200" dirty="0"/>
              <a:t>) em </a:t>
            </a:r>
            <a:r>
              <a:rPr lang="en-US" sz="2200" dirty="0" err="1"/>
              <a:t>prejuízo</a:t>
            </a:r>
            <a:r>
              <a:rPr lang="en-US" sz="2200" dirty="0"/>
              <a:t> do </a:t>
            </a:r>
            <a:r>
              <a:rPr lang="en-US" sz="2200" dirty="0" err="1"/>
              <a:t>conjunto</a:t>
            </a:r>
            <a:r>
              <a:rPr lang="en-US" sz="2200" dirty="0"/>
              <a:t> da </a:t>
            </a:r>
            <a:r>
              <a:rPr lang="en-US" sz="2200" dirty="0" err="1"/>
              <a:t>sociedade</a:t>
            </a:r>
            <a:endParaRPr lang="en-US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510815"/>
            <a:ext cx="3450507" cy="42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45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3572</TotalTime>
  <Words>1333</Words>
  <Application>Microsoft Office PowerPoint</Application>
  <PresentationFormat>Apresentação no Ecrã (4:3)</PresentationFormat>
  <Paragraphs>230</Paragraphs>
  <Slides>38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38</vt:i4>
      </vt:variant>
    </vt:vector>
  </HeadingPairs>
  <TitlesOfParts>
    <vt:vector size="48" baseType="lpstr">
      <vt:lpstr>Arial</vt:lpstr>
      <vt:lpstr>Arial Black</vt:lpstr>
      <vt:lpstr>Bookman Old Style</vt:lpstr>
      <vt:lpstr>Calibri</vt:lpstr>
      <vt:lpstr>Gill Sans MT</vt:lpstr>
      <vt:lpstr>Tahoma</vt:lpstr>
      <vt:lpstr>Verdana</vt:lpstr>
      <vt:lpstr>Wingdings</vt:lpstr>
      <vt:lpstr>Wingdings 3</vt:lpstr>
      <vt:lpstr>Origem</vt:lpstr>
      <vt:lpstr>Apresentação do PowerPoint</vt:lpstr>
      <vt:lpstr> Financiamento do Serviço Nacional de Saúde Português (Beveridge)</vt:lpstr>
      <vt:lpstr>Principais problemas do Sistema de Saúde Português </vt:lpstr>
      <vt:lpstr>O Sistema de Saúde Português tem vindo a mudar</vt:lpstr>
      <vt:lpstr>Apresentação do PowerPoint</vt:lpstr>
      <vt:lpstr>Origens da crise</vt:lpstr>
      <vt:lpstr>Origens da crise em Portugal</vt:lpstr>
      <vt:lpstr>Determinantes externos da crise</vt:lpstr>
      <vt:lpstr>Determinantes internos da crise</vt:lpstr>
      <vt:lpstr>Medidas com impacto na saúde alguns exemplos</vt:lpstr>
      <vt:lpstr>Medidas com impacto na saúde alguns exemplos</vt:lpstr>
      <vt:lpstr>Medidas com impacto na saúde alguns exemplos</vt:lpstr>
      <vt:lpstr>O problema, não foram as medidas…</vt:lpstr>
      <vt:lpstr>Apresentação do PowerPoint</vt:lpstr>
      <vt:lpstr>Impacto social da crise</vt:lpstr>
      <vt:lpstr>Repercussões da crise na saúde</vt:lpstr>
      <vt:lpstr>Apresentação do PowerPoint</vt:lpstr>
      <vt:lpstr>Alguns indicadores</vt:lpstr>
      <vt:lpstr>Apresentação do PowerPoint</vt:lpstr>
      <vt:lpstr>Apresentação do PowerPoint</vt:lpstr>
      <vt:lpstr>Crise prejudicou os indicadores de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Notas finais</vt:lpstr>
      <vt:lpstr>Muchas gracias!  Obrigada!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Ai.Santos</dc:creator>
  <cp:lastModifiedBy>Patrícia Barbosa</cp:lastModifiedBy>
  <cp:revision>256</cp:revision>
  <cp:lastPrinted>2016-11-23T20:28:11Z</cp:lastPrinted>
  <dcterms:created xsi:type="dcterms:W3CDTF">2015-09-08T11:34:39Z</dcterms:created>
  <dcterms:modified xsi:type="dcterms:W3CDTF">2016-11-24T21:06:05Z</dcterms:modified>
</cp:coreProperties>
</file>