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4"/>
  </p:notesMasterIdLst>
  <p:sldIdLst>
    <p:sldId id="311" r:id="rId2"/>
    <p:sldId id="348" r:id="rId3"/>
    <p:sldId id="312" r:id="rId4"/>
    <p:sldId id="313" r:id="rId5"/>
    <p:sldId id="314" r:id="rId6"/>
    <p:sldId id="315" r:id="rId7"/>
    <p:sldId id="316" r:id="rId8"/>
    <p:sldId id="317" r:id="rId9"/>
    <p:sldId id="318" r:id="rId10"/>
    <p:sldId id="319" r:id="rId11"/>
    <p:sldId id="320" r:id="rId12"/>
    <p:sldId id="321" r:id="rId13"/>
    <p:sldId id="322" r:id="rId14"/>
    <p:sldId id="323" r:id="rId15"/>
    <p:sldId id="324" r:id="rId16"/>
    <p:sldId id="325" r:id="rId17"/>
    <p:sldId id="327" r:id="rId18"/>
    <p:sldId id="328" r:id="rId19"/>
    <p:sldId id="329" r:id="rId20"/>
    <p:sldId id="330" r:id="rId21"/>
    <p:sldId id="331" r:id="rId22"/>
    <p:sldId id="346" r:id="rId23"/>
    <p:sldId id="347" r:id="rId24"/>
    <p:sldId id="333" r:id="rId25"/>
    <p:sldId id="337" r:id="rId26"/>
    <p:sldId id="338" r:id="rId27"/>
    <p:sldId id="339" r:id="rId28"/>
    <p:sldId id="340" r:id="rId29"/>
    <p:sldId id="341" r:id="rId30"/>
    <p:sldId id="342" r:id="rId31"/>
    <p:sldId id="344" r:id="rId32"/>
    <p:sldId id="345" r:id="rId33"/>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173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EA7F9B-EA8F-48B8-B2ED-44FD366F19C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CO"/>
        </a:p>
      </dgm:t>
    </dgm:pt>
    <dgm:pt modelId="{9E42571C-FF3C-41E7-90A8-5D17BB80450C}">
      <dgm:prSet/>
      <dgm:spPr>
        <a:solidFill>
          <a:schemeClr val="accent2">
            <a:lumMod val="40000"/>
            <a:lumOff val="60000"/>
          </a:schemeClr>
        </a:solidFill>
      </dgm:spPr>
      <dgm:t>
        <a:bodyPr/>
        <a:lstStyle/>
        <a:p>
          <a:r>
            <a:rPr lang="es-CO" dirty="0" smtClean="0">
              <a:solidFill>
                <a:schemeClr val="tx1"/>
              </a:solidFill>
            </a:rPr>
            <a:t>Colombia, se inscribe en la concepción neoliberal de abrir el ámbito de salud a las fuerzas del mercado, tanto en la administración de fondos como en la prestación de servicios, y focalizar subsidios estatales en las personas clasificadas como</a:t>
          </a:r>
          <a:endParaRPr lang="es-CO" dirty="0" smtClean="0">
            <a:solidFill>
              <a:schemeClr val="tx1"/>
            </a:solidFill>
          </a:endParaRPr>
        </a:p>
      </dgm:t>
    </dgm:pt>
    <dgm:pt modelId="{A7EAE38D-FAF7-45AE-9F5D-492677CEF496}" type="parTrans" cxnId="{71801E98-BCCE-4A81-B1B2-A72F7E1E1BF8}">
      <dgm:prSet/>
      <dgm:spPr/>
      <dgm:t>
        <a:bodyPr/>
        <a:lstStyle/>
        <a:p>
          <a:endParaRPr lang="es-CO"/>
        </a:p>
      </dgm:t>
    </dgm:pt>
    <dgm:pt modelId="{EA6BFC0E-014F-435D-8475-FE683F4469DC}" type="sibTrans" cxnId="{71801E98-BCCE-4A81-B1B2-A72F7E1E1BF8}">
      <dgm:prSet/>
      <dgm:spPr/>
      <dgm:t>
        <a:bodyPr/>
        <a:lstStyle/>
        <a:p>
          <a:endParaRPr lang="es-CO"/>
        </a:p>
      </dgm:t>
    </dgm:pt>
    <dgm:pt modelId="{0CE89E60-1A5E-4258-9543-183E5B9D300A}">
      <dgm:prSet custT="1"/>
      <dgm:spPr>
        <a:solidFill>
          <a:schemeClr val="accent2">
            <a:lumMod val="40000"/>
            <a:lumOff val="60000"/>
          </a:schemeClr>
        </a:solidFill>
      </dgm:spPr>
      <dgm:t>
        <a:bodyPr/>
        <a:lstStyle/>
        <a:p>
          <a:r>
            <a:rPr lang="es-CO" sz="1600" dirty="0" smtClean="0">
              <a:solidFill>
                <a:schemeClr val="tx1"/>
              </a:solidFill>
            </a:rPr>
            <a:t>La gran mayoría de los seguros incluyen coaseguros, copagos y cuotas moderadoras que son obstáculos para el acceso a los servicios de salud.</a:t>
          </a:r>
          <a:endParaRPr lang="es-CO" sz="1600" dirty="0">
            <a:solidFill>
              <a:schemeClr val="tx1"/>
            </a:solidFill>
          </a:endParaRPr>
        </a:p>
      </dgm:t>
    </dgm:pt>
    <dgm:pt modelId="{8A46CFA2-F502-4F94-BA04-63E5E7201211}" type="parTrans" cxnId="{9DB08EA3-45BA-40D0-A1B1-FA2710A3A370}">
      <dgm:prSet/>
      <dgm:spPr/>
      <dgm:t>
        <a:bodyPr/>
        <a:lstStyle/>
        <a:p>
          <a:endParaRPr lang="es-CO"/>
        </a:p>
      </dgm:t>
    </dgm:pt>
    <dgm:pt modelId="{76AB127A-1AD9-425D-80E6-EF543ABBE08B}" type="sibTrans" cxnId="{9DB08EA3-45BA-40D0-A1B1-FA2710A3A370}">
      <dgm:prSet/>
      <dgm:spPr/>
      <dgm:t>
        <a:bodyPr/>
        <a:lstStyle/>
        <a:p>
          <a:endParaRPr lang="es-CO"/>
        </a:p>
      </dgm:t>
    </dgm:pt>
    <dgm:pt modelId="{AB80B623-439E-42C5-8A42-DCEBFA5BD75B}">
      <dgm:prSet custT="1"/>
      <dgm:spPr>
        <a:solidFill>
          <a:schemeClr val="accent2">
            <a:lumMod val="40000"/>
            <a:lumOff val="60000"/>
          </a:schemeClr>
        </a:solidFill>
      </dgm:spPr>
      <dgm:t>
        <a:bodyPr/>
        <a:lstStyle/>
        <a:p>
          <a:r>
            <a:rPr lang="es-CO" sz="1600" dirty="0" smtClean="0">
              <a:solidFill>
                <a:schemeClr val="tx1"/>
              </a:solidFill>
            </a:rPr>
            <a:t>La cobertura de servicios es un paquete predeterminado de intervenciones,  un componente fuerte de costo beneficio.</a:t>
          </a:r>
          <a:endParaRPr lang="es-CO" sz="1600" dirty="0" smtClean="0">
            <a:solidFill>
              <a:schemeClr val="tx1"/>
            </a:solidFill>
          </a:endParaRPr>
        </a:p>
      </dgm:t>
    </dgm:pt>
    <dgm:pt modelId="{FE03A9A6-F0C7-4FE0-AB94-94B72349A2BF}" type="parTrans" cxnId="{B8B06CDD-59AA-4C5A-B160-6EC9409C6A9E}">
      <dgm:prSet/>
      <dgm:spPr/>
      <dgm:t>
        <a:bodyPr/>
        <a:lstStyle/>
        <a:p>
          <a:endParaRPr lang="es-CO"/>
        </a:p>
      </dgm:t>
    </dgm:pt>
    <dgm:pt modelId="{BC5FD6B5-7D98-43D7-8A6B-B349C95E1D7E}" type="sibTrans" cxnId="{B8B06CDD-59AA-4C5A-B160-6EC9409C6A9E}">
      <dgm:prSet/>
      <dgm:spPr/>
      <dgm:t>
        <a:bodyPr/>
        <a:lstStyle/>
        <a:p>
          <a:endParaRPr lang="es-CO"/>
        </a:p>
      </dgm:t>
    </dgm:pt>
    <dgm:pt modelId="{4387715F-39A3-40ED-994B-A552F38E0AEA}">
      <dgm:prSet custT="1"/>
      <dgm:spPr>
        <a:solidFill>
          <a:schemeClr val="accent2">
            <a:lumMod val="40000"/>
            <a:lumOff val="60000"/>
          </a:schemeClr>
        </a:solidFill>
      </dgm:spPr>
      <dgm:t>
        <a:bodyPr/>
        <a:lstStyle/>
        <a:p>
          <a:r>
            <a:rPr lang="es-CO" sz="1400" dirty="0" smtClean="0">
              <a:solidFill>
                <a:schemeClr val="tx1"/>
              </a:solidFill>
            </a:rPr>
            <a:t>El capital financiero internacional para reconfigurar el modelo capitalista después de la crisis de los años 70 y 80</a:t>
          </a:r>
          <a:r>
            <a:rPr lang="es-CO" sz="1200" dirty="0" smtClean="0"/>
            <a:t>.</a:t>
          </a:r>
          <a:endParaRPr lang="es-CO" sz="1200" dirty="0" smtClean="0"/>
        </a:p>
      </dgm:t>
    </dgm:pt>
    <dgm:pt modelId="{192BBDC0-6E27-4504-B7D1-FA07A73D4F5B}" type="parTrans" cxnId="{F83AA972-7CBB-4FEB-B4EF-3526A1FA1BCD}">
      <dgm:prSet/>
      <dgm:spPr/>
      <dgm:t>
        <a:bodyPr/>
        <a:lstStyle/>
        <a:p>
          <a:endParaRPr lang="es-CO"/>
        </a:p>
      </dgm:t>
    </dgm:pt>
    <dgm:pt modelId="{09E927E7-00E2-4893-8834-B558D2AAEC53}" type="sibTrans" cxnId="{F83AA972-7CBB-4FEB-B4EF-3526A1FA1BCD}">
      <dgm:prSet/>
      <dgm:spPr/>
      <dgm:t>
        <a:bodyPr/>
        <a:lstStyle/>
        <a:p>
          <a:endParaRPr lang="es-CO"/>
        </a:p>
      </dgm:t>
    </dgm:pt>
    <dgm:pt modelId="{8B781A42-4DA6-4E5F-8899-B1D94CFD3634}">
      <dgm:prSet custT="1"/>
      <dgm:spPr>
        <a:solidFill>
          <a:schemeClr val="accent2">
            <a:lumMod val="40000"/>
            <a:lumOff val="60000"/>
          </a:schemeClr>
        </a:solidFill>
      </dgm:spPr>
      <dgm:t>
        <a:bodyPr/>
        <a:lstStyle/>
        <a:p>
          <a:r>
            <a:rPr lang="es-CO" sz="1800" i="1" dirty="0" smtClean="0">
              <a:solidFill>
                <a:schemeClr val="tx1"/>
              </a:solidFill>
            </a:rPr>
            <a:t>Indistintamente del tipo de seguro, reciben aportes de fondos públicos fiscales.</a:t>
          </a:r>
          <a:endParaRPr lang="es-CO" sz="1800" i="1" dirty="0" smtClean="0">
            <a:solidFill>
              <a:schemeClr val="tx1"/>
            </a:solidFill>
          </a:endParaRPr>
        </a:p>
      </dgm:t>
    </dgm:pt>
    <dgm:pt modelId="{D2D66450-466E-4E8E-B20E-FA428E0E0B96}" type="parTrans" cxnId="{768765BA-EA27-4B82-9540-09B44EE437A8}">
      <dgm:prSet/>
      <dgm:spPr/>
      <dgm:t>
        <a:bodyPr/>
        <a:lstStyle/>
        <a:p>
          <a:endParaRPr lang="es-CO"/>
        </a:p>
      </dgm:t>
    </dgm:pt>
    <dgm:pt modelId="{5BC8EC50-A3CF-4F6A-A1A3-7D2626691436}" type="sibTrans" cxnId="{768765BA-EA27-4B82-9540-09B44EE437A8}">
      <dgm:prSet/>
      <dgm:spPr/>
      <dgm:t>
        <a:bodyPr/>
        <a:lstStyle/>
        <a:p>
          <a:endParaRPr lang="es-CO"/>
        </a:p>
      </dgm:t>
    </dgm:pt>
    <dgm:pt modelId="{225506F8-41F8-4752-9079-7111F131DA52}">
      <dgm:prSet custT="1"/>
      <dgm:spPr>
        <a:solidFill>
          <a:schemeClr val="accent2">
            <a:lumMod val="40000"/>
            <a:lumOff val="60000"/>
          </a:schemeClr>
        </a:solidFill>
      </dgm:spPr>
      <dgm:t>
        <a:bodyPr/>
        <a:lstStyle/>
        <a:p>
          <a:r>
            <a:rPr lang="es-CO" sz="1800" dirty="0" smtClean="0">
              <a:solidFill>
                <a:schemeClr val="tx1"/>
              </a:solidFill>
            </a:rPr>
            <a:t>Se pretende dar una cobertura universal desde la noción de aseguramiento universal</a:t>
          </a:r>
          <a:endParaRPr lang="es-CO" sz="1800" dirty="0">
            <a:solidFill>
              <a:schemeClr val="tx1"/>
            </a:solidFill>
          </a:endParaRPr>
        </a:p>
      </dgm:t>
    </dgm:pt>
    <dgm:pt modelId="{93C353B3-5E6D-429A-AAD4-67245978580A}" type="parTrans" cxnId="{B1FDC667-676B-4334-A8F8-A6AF9C805DEE}">
      <dgm:prSet/>
      <dgm:spPr/>
      <dgm:t>
        <a:bodyPr/>
        <a:lstStyle/>
        <a:p>
          <a:endParaRPr lang="es-CO"/>
        </a:p>
      </dgm:t>
    </dgm:pt>
    <dgm:pt modelId="{F0F1C9B6-A7F1-425B-BB41-A984BF02A7C6}" type="sibTrans" cxnId="{B1FDC667-676B-4334-A8F8-A6AF9C805DEE}">
      <dgm:prSet/>
      <dgm:spPr/>
      <dgm:t>
        <a:bodyPr/>
        <a:lstStyle/>
        <a:p>
          <a:endParaRPr lang="es-CO"/>
        </a:p>
      </dgm:t>
    </dgm:pt>
    <dgm:pt modelId="{A3F8D1E7-50F0-4290-87DA-2F8AC1E9A042}" type="pres">
      <dgm:prSet presAssocID="{E4EA7F9B-EA8F-48B8-B2ED-44FD366F19CB}" presName="diagram" presStyleCnt="0">
        <dgm:presLayoutVars>
          <dgm:dir/>
          <dgm:resizeHandles val="exact"/>
        </dgm:presLayoutVars>
      </dgm:prSet>
      <dgm:spPr/>
    </dgm:pt>
    <dgm:pt modelId="{C38D1FAB-1949-42BA-B0B4-723D0B908D48}" type="pres">
      <dgm:prSet presAssocID="{0CE89E60-1A5E-4258-9543-183E5B9D300A}" presName="node" presStyleLbl="node1" presStyleIdx="0" presStyleCnt="6">
        <dgm:presLayoutVars>
          <dgm:bulletEnabled val="1"/>
        </dgm:presLayoutVars>
      </dgm:prSet>
      <dgm:spPr/>
    </dgm:pt>
    <dgm:pt modelId="{4AB2A2D8-0082-4245-9E3C-807F484343A9}" type="pres">
      <dgm:prSet presAssocID="{76AB127A-1AD9-425D-80E6-EF543ABBE08B}" presName="sibTrans" presStyleCnt="0"/>
      <dgm:spPr/>
    </dgm:pt>
    <dgm:pt modelId="{DC63F1C1-34E9-469A-B77C-A58B3D2F35B6}" type="pres">
      <dgm:prSet presAssocID="{9E42571C-FF3C-41E7-90A8-5D17BB80450C}" presName="node" presStyleLbl="node1" presStyleIdx="1" presStyleCnt="6">
        <dgm:presLayoutVars>
          <dgm:bulletEnabled val="1"/>
        </dgm:presLayoutVars>
      </dgm:prSet>
      <dgm:spPr/>
      <dgm:t>
        <a:bodyPr/>
        <a:lstStyle/>
        <a:p>
          <a:endParaRPr lang="es-CO"/>
        </a:p>
      </dgm:t>
    </dgm:pt>
    <dgm:pt modelId="{DEBEF2CD-B0BE-4DF4-86F4-373F78D4B03A}" type="pres">
      <dgm:prSet presAssocID="{EA6BFC0E-014F-435D-8475-FE683F4469DC}" presName="sibTrans" presStyleCnt="0"/>
      <dgm:spPr/>
    </dgm:pt>
    <dgm:pt modelId="{A31A42D0-DF2D-4980-A6B4-F2D63F66EA71}" type="pres">
      <dgm:prSet presAssocID="{4387715F-39A3-40ED-994B-A552F38E0AEA}" presName="node" presStyleLbl="node1" presStyleIdx="2" presStyleCnt="6">
        <dgm:presLayoutVars>
          <dgm:bulletEnabled val="1"/>
        </dgm:presLayoutVars>
      </dgm:prSet>
      <dgm:spPr/>
    </dgm:pt>
    <dgm:pt modelId="{F001599F-1B02-4A6A-B13F-9F1D4B93C44C}" type="pres">
      <dgm:prSet presAssocID="{09E927E7-00E2-4893-8834-B558D2AAEC53}" presName="sibTrans" presStyleCnt="0"/>
      <dgm:spPr/>
    </dgm:pt>
    <dgm:pt modelId="{C65BC380-6A99-4A02-8E8C-04509FFE7694}" type="pres">
      <dgm:prSet presAssocID="{AB80B623-439E-42C5-8A42-DCEBFA5BD75B}" presName="node" presStyleLbl="node1" presStyleIdx="3" presStyleCnt="6">
        <dgm:presLayoutVars>
          <dgm:bulletEnabled val="1"/>
        </dgm:presLayoutVars>
      </dgm:prSet>
      <dgm:spPr/>
    </dgm:pt>
    <dgm:pt modelId="{9C091A45-676A-443A-9949-9761F98D36A0}" type="pres">
      <dgm:prSet presAssocID="{BC5FD6B5-7D98-43D7-8A6B-B349C95E1D7E}" presName="sibTrans" presStyleCnt="0"/>
      <dgm:spPr/>
    </dgm:pt>
    <dgm:pt modelId="{CDD33C15-EB63-4748-879A-72F22EAA686F}" type="pres">
      <dgm:prSet presAssocID="{225506F8-41F8-4752-9079-7111F131DA52}" presName="node" presStyleLbl="node1" presStyleIdx="4" presStyleCnt="6">
        <dgm:presLayoutVars>
          <dgm:bulletEnabled val="1"/>
        </dgm:presLayoutVars>
      </dgm:prSet>
      <dgm:spPr/>
    </dgm:pt>
    <dgm:pt modelId="{F0765C24-7116-4B72-8113-C998125C22F0}" type="pres">
      <dgm:prSet presAssocID="{F0F1C9B6-A7F1-425B-BB41-A984BF02A7C6}" presName="sibTrans" presStyleCnt="0"/>
      <dgm:spPr/>
    </dgm:pt>
    <dgm:pt modelId="{DFB9B7F6-1674-49F9-B123-E3682607CB08}" type="pres">
      <dgm:prSet presAssocID="{8B781A42-4DA6-4E5F-8899-B1D94CFD3634}" presName="node" presStyleLbl="node1" presStyleIdx="5" presStyleCnt="6">
        <dgm:presLayoutVars>
          <dgm:bulletEnabled val="1"/>
        </dgm:presLayoutVars>
      </dgm:prSet>
      <dgm:spPr/>
    </dgm:pt>
  </dgm:ptLst>
  <dgm:cxnLst>
    <dgm:cxn modelId="{71801E98-BCCE-4A81-B1B2-A72F7E1E1BF8}" srcId="{E4EA7F9B-EA8F-48B8-B2ED-44FD366F19CB}" destId="{9E42571C-FF3C-41E7-90A8-5D17BB80450C}" srcOrd="1" destOrd="0" parTransId="{A7EAE38D-FAF7-45AE-9F5D-492677CEF496}" sibTransId="{EA6BFC0E-014F-435D-8475-FE683F4469DC}"/>
    <dgm:cxn modelId="{F83AA972-7CBB-4FEB-B4EF-3526A1FA1BCD}" srcId="{E4EA7F9B-EA8F-48B8-B2ED-44FD366F19CB}" destId="{4387715F-39A3-40ED-994B-A552F38E0AEA}" srcOrd="2" destOrd="0" parTransId="{192BBDC0-6E27-4504-B7D1-FA07A73D4F5B}" sibTransId="{09E927E7-00E2-4893-8834-B558D2AAEC53}"/>
    <dgm:cxn modelId="{B8ECCCA4-5239-4DC1-B1A6-3AA0705F764B}" type="presOf" srcId="{225506F8-41F8-4752-9079-7111F131DA52}" destId="{CDD33C15-EB63-4748-879A-72F22EAA686F}" srcOrd="0" destOrd="0" presId="urn:microsoft.com/office/officeart/2005/8/layout/default"/>
    <dgm:cxn modelId="{768765BA-EA27-4B82-9540-09B44EE437A8}" srcId="{E4EA7F9B-EA8F-48B8-B2ED-44FD366F19CB}" destId="{8B781A42-4DA6-4E5F-8899-B1D94CFD3634}" srcOrd="5" destOrd="0" parTransId="{D2D66450-466E-4E8E-B20E-FA428E0E0B96}" sibTransId="{5BC8EC50-A3CF-4F6A-A1A3-7D2626691436}"/>
    <dgm:cxn modelId="{B8B06CDD-59AA-4C5A-B160-6EC9409C6A9E}" srcId="{E4EA7F9B-EA8F-48B8-B2ED-44FD366F19CB}" destId="{AB80B623-439E-42C5-8A42-DCEBFA5BD75B}" srcOrd="3" destOrd="0" parTransId="{FE03A9A6-F0C7-4FE0-AB94-94B72349A2BF}" sibTransId="{BC5FD6B5-7D98-43D7-8A6B-B349C95E1D7E}"/>
    <dgm:cxn modelId="{9DB08EA3-45BA-40D0-A1B1-FA2710A3A370}" srcId="{E4EA7F9B-EA8F-48B8-B2ED-44FD366F19CB}" destId="{0CE89E60-1A5E-4258-9543-183E5B9D300A}" srcOrd="0" destOrd="0" parTransId="{8A46CFA2-F502-4F94-BA04-63E5E7201211}" sibTransId="{76AB127A-1AD9-425D-80E6-EF543ABBE08B}"/>
    <dgm:cxn modelId="{A040486C-D10B-4F9A-96A8-92BB2BAC5AF8}" type="presOf" srcId="{9E42571C-FF3C-41E7-90A8-5D17BB80450C}" destId="{DC63F1C1-34E9-469A-B77C-A58B3D2F35B6}" srcOrd="0" destOrd="0" presId="urn:microsoft.com/office/officeart/2005/8/layout/default"/>
    <dgm:cxn modelId="{7F4DBECF-0898-4141-A0CC-CC9AAF303E3C}" type="presOf" srcId="{4387715F-39A3-40ED-994B-A552F38E0AEA}" destId="{A31A42D0-DF2D-4980-A6B4-F2D63F66EA71}" srcOrd="0" destOrd="0" presId="urn:microsoft.com/office/officeart/2005/8/layout/default"/>
    <dgm:cxn modelId="{E6596678-4B97-4693-9E09-7229333A307C}" type="presOf" srcId="{0CE89E60-1A5E-4258-9543-183E5B9D300A}" destId="{C38D1FAB-1949-42BA-B0B4-723D0B908D48}" srcOrd="0" destOrd="0" presId="urn:microsoft.com/office/officeart/2005/8/layout/default"/>
    <dgm:cxn modelId="{10C5AD8F-EA54-47CD-97A2-D9E63FAC56AA}" type="presOf" srcId="{E4EA7F9B-EA8F-48B8-B2ED-44FD366F19CB}" destId="{A3F8D1E7-50F0-4290-87DA-2F8AC1E9A042}" srcOrd="0" destOrd="0" presId="urn:microsoft.com/office/officeart/2005/8/layout/default"/>
    <dgm:cxn modelId="{B1FDC667-676B-4334-A8F8-A6AF9C805DEE}" srcId="{E4EA7F9B-EA8F-48B8-B2ED-44FD366F19CB}" destId="{225506F8-41F8-4752-9079-7111F131DA52}" srcOrd="4" destOrd="0" parTransId="{93C353B3-5E6D-429A-AAD4-67245978580A}" sibTransId="{F0F1C9B6-A7F1-425B-BB41-A984BF02A7C6}"/>
    <dgm:cxn modelId="{EA05DF36-728E-41BF-87D2-EA86F05DD359}" type="presOf" srcId="{8B781A42-4DA6-4E5F-8899-B1D94CFD3634}" destId="{DFB9B7F6-1674-49F9-B123-E3682607CB08}" srcOrd="0" destOrd="0" presId="urn:microsoft.com/office/officeart/2005/8/layout/default"/>
    <dgm:cxn modelId="{47BF2630-CB36-47EC-909C-E10C513EEC0C}" type="presOf" srcId="{AB80B623-439E-42C5-8A42-DCEBFA5BD75B}" destId="{C65BC380-6A99-4A02-8E8C-04509FFE7694}" srcOrd="0" destOrd="0" presId="urn:microsoft.com/office/officeart/2005/8/layout/default"/>
    <dgm:cxn modelId="{910259B4-5BFC-41D4-9CC2-AB099AFE2E83}" type="presParOf" srcId="{A3F8D1E7-50F0-4290-87DA-2F8AC1E9A042}" destId="{C38D1FAB-1949-42BA-B0B4-723D0B908D48}" srcOrd="0" destOrd="0" presId="urn:microsoft.com/office/officeart/2005/8/layout/default"/>
    <dgm:cxn modelId="{B1BAA99D-F520-408A-909E-D6310F8FF8F6}" type="presParOf" srcId="{A3F8D1E7-50F0-4290-87DA-2F8AC1E9A042}" destId="{4AB2A2D8-0082-4245-9E3C-807F484343A9}" srcOrd="1" destOrd="0" presId="urn:microsoft.com/office/officeart/2005/8/layout/default"/>
    <dgm:cxn modelId="{42E34FC9-CCA0-4AA4-9483-88B8762DD3B8}" type="presParOf" srcId="{A3F8D1E7-50F0-4290-87DA-2F8AC1E9A042}" destId="{DC63F1C1-34E9-469A-B77C-A58B3D2F35B6}" srcOrd="2" destOrd="0" presId="urn:microsoft.com/office/officeart/2005/8/layout/default"/>
    <dgm:cxn modelId="{DE90CD17-FB13-4AC8-91A0-B681CA5DD906}" type="presParOf" srcId="{A3F8D1E7-50F0-4290-87DA-2F8AC1E9A042}" destId="{DEBEF2CD-B0BE-4DF4-86F4-373F78D4B03A}" srcOrd="3" destOrd="0" presId="urn:microsoft.com/office/officeart/2005/8/layout/default"/>
    <dgm:cxn modelId="{542E9AFA-45E6-4B9C-91B1-01688488D391}" type="presParOf" srcId="{A3F8D1E7-50F0-4290-87DA-2F8AC1E9A042}" destId="{A31A42D0-DF2D-4980-A6B4-F2D63F66EA71}" srcOrd="4" destOrd="0" presId="urn:microsoft.com/office/officeart/2005/8/layout/default"/>
    <dgm:cxn modelId="{653AE694-E8D4-4166-8CFF-6626DBFBFBC0}" type="presParOf" srcId="{A3F8D1E7-50F0-4290-87DA-2F8AC1E9A042}" destId="{F001599F-1B02-4A6A-B13F-9F1D4B93C44C}" srcOrd="5" destOrd="0" presId="urn:microsoft.com/office/officeart/2005/8/layout/default"/>
    <dgm:cxn modelId="{3770CFE5-4520-4AC6-B54A-C647FE461271}" type="presParOf" srcId="{A3F8D1E7-50F0-4290-87DA-2F8AC1E9A042}" destId="{C65BC380-6A99-4A02-8E8C-04509FFE7694}" srcOrd="6" destOrd="0" presId="urn:microsoft.com/office/officeart/2005/8/layout/default"/>
    <dgm:cxn modelId="{FF5CBC7F-1C34-4676-872B-6EDBC12E660C}" type="presParOf" srcId="{A3F8D1E7-50F0-4290-87DA-2F8AC1E9A042}" destId="{9C091A45-676A-443A-9949-9761F98D36A0}" srcOrd="7" destOrd="0" presId="urn:microsoft.com/office/officeart/2005/8/layout/default"/>
    <dgm:cxn modelId="{498F66B2-B53E-466D-8EA2-29B0AC649432}" type="presParOf" srcId="{A3F8D1E7-50F0-4290-87DA-2F8AC1E9A042}" destId="{CDD33C15-EB63-4748-879A-72F22EAA686F}" srcOrd="8" destOrd="0" presId="urn:microsoft.com/office/officeart/2005/8/layout/default"/>
    <dgm:cxn modelId="{2A568C63-E80C-4381-8529-E8509BE9F1C6}" type="presParOf" srcId="{A3F8D1E7-50F0-4290-87DA-2F8AC1E9A042}" destId="{F0765C24-7116-4B72-8113-C998125C22F0}" srcOrd="9" destOrd="0" presId="urn:microsoft.com/office/officeart/2005/8/layout/default"/>
    <dgm:cxn modelId="{A290AA37-E5DF-4F07-AE4D-1AB16E30BE18}" type="presParOf" srcId="{A3F8D1E7-50F0-4290-87DA-2F8AC1E9A042}" destId="{DFB9B7F6-1674-49F9-B123-E3682607CB08}"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8D1FAB-1949-42BA-B0B4-723D0B908D48}">
      <dsp:nvSpPr>
        <dsp:cNvPr id="0" name=""/>
        <dsp:cNvSpPr/>
      </dsp:nvSpPr>
      <dsp:spPr>
        <a:xfrm>
          <a:off x="0" y="277430"/>
          <a:ext cx="2655295" cy="1593177"/>
        </a:xfrm>
        <a:prstGeom prst="rect">
          <a:avLst/>
        </a:prstGeom>
        <a:solidFill>
          <a:schemeClr val="accent2">
            <a:lumMod val="40000"/>
            <a:lumOff val="6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O" sz="1600" kern="1200" dirty="0" smtClean="0">
              <a:solidFill>
                <a:schemeClr val="tx1"/>
              </a:solidFill>
            </a:rPr>
            <a:t>La gran mayoría de los seguros incluyen coaseguros, copagos y cuotas moderadoras que son obstáculos para el acceso a los servicios de salud.</a:t>
          </a:r>
          <a:endParaRPr lang="es-CO" sz="1600" kern="1200" dirty="0">
            <a:solidFill>
              <a:schemeClr val="tx1"/>
            </a:solidFill>
          </a:endParaRPr>
        </a:p>
      </dsp:txBody>
      <dsp:txXfrm>
        <a:off x="0" y="277430"/>
        <a:ext cx="2655295" cy="1593177"/>
      </dsp:txXfrm>
    </dsp:sp>
    <dsp:sp modelId="{DC63F1C1-34E9-469A-B77C-A58B3D2F35B6}">
      <dsp:nvSpPr>
        <dsp:cNvPr id="0" name=""/>
        <dsp:cNvSpPr/>
      </dsp:nvSpPr>
      <dsp:spPr>
        <a:xfrm>
          <a:off x="2920824" y="277430"/>
          <a:ext cx="2655295" cy="1593177"/>
        </a:xfrm>
        <a:prstGeom prst="rect">
          <a:avLst/>
        </a:prstGeom>
        <a:solidFill>
          <a:schemeClr val="accent2">
            <a:lumMod val="40000"/>
            <a:lumOff val="6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CO" sz="1300" kern="1200" dirty="0" smtClean="0">
              <a:solidFill>
                <a:schemeClr val="tx1"/>
              </a:solidFill>
            </a:rPr>
            <a:t>Colombia, se inscribe en la concepción neoliberal de abrir el ámbito de salud a las fuerzas del mercado, tanto en la administración de fondos como en la prestación de servicios, y focalizar subsidios estatales en las personas clasificadas como</a:t>
          </a:r>
          <a:endParaRPr lang="es-CO" sz="1300" kern="1200" dirty="0" smtClean="0">
            <a:solidFill>
              <a:schemeClr val="tx1"/>
            </a:solidFill>
          </a:endParaRPr>
        </a:p>
      </dsp:txBody>
      <dsp:txXfrm>
        <a:off x="2920824" y="277430"/>
        <a:ext cx="2655295" cy="1593177"/>
      </dsp:txXfrm>
    </dsp:sp>
    <dsp:sp modelId="{A31A42D0-DF2D-4980-A6B4-F2D63F66EA71}">
      <dsp:nvSpPr>
        <dsp:cNvPr id="0" name=""/>
        <dsp:cNvSpPr/>
      </dsp:nvSpPr>
      <dsp:spPr>
        <a:xfrm>
          <a:off x="5841649" y="277430"/>
          <a:ext cx="2655295" cy="1593177"/>
        </a:xfrm>
        <a:prstGeom prst="rect">
          <a:avLst/>
        </a:prstGeom>
        <a:solidFill>
          <a:schemeClr val="accent2">
            <a:lumMod val="40000"/>
            <a:lumOff val="6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CO" sz="1400" kern="1200" dirty="0" smtClean="0">
              <a:solidFill>
                <a:schemeClr val="tx1"/>
              </a:solidFill>
            </a:rPr>
            <a:t>El capital financiero internacional para reconfigurar el modelo capitalista después de la crisis de los años 70 y 80</a:t>
          </a:r>
          <a:r>
            <a:rPr lang="es-CO" sz="1200" kern="1200" dirty="0" smtClean="0"/>
            <a:t>.</a:t>
          </a:r>
          <a:endParaRPr lang="es-CO" sz="1200" kern="1200" dirty="0" smtClean="0"/>
        </a:p>
      </dsp:txBody>
      <dsp:txXfrm>
        <a:off x="5841649" y="277430"/>
        <a:ext cx="2655295" cy="1593177"/>
      </dsp:txXfrm>
    </dsp:sp>
    <dsp:sp modelId="{C65BC380-6A99-4A02-8E8C-04509FFE7694}">
      <dsp:nvSpPr>
        <dsp:cNvPr id="0" name=""/>
        <dsp:cNvSpPr/>
      </dsp:nvSpPr>
      <dsp:spPr>
        <a:xfrm>
          <a:off x="0" y="2136137"/>
          <a:ext cx="2655295" cy="1593177"/>
        </a:xfrm>
        <a:prstGeom prst="rect">
          <a:avLst/>
        </a:prstGeom>
        <a:solidFill>
          <a:schemeClr val="accent2">
            <a:lumMod val="40000"/>
            <a:lumOff val="6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O" sz="1600" kern="1200" dirty="0" smtClean="0">
              <a:solidFill>
                <a:schemeClr val="tx1"/>
              </a:solidFill>
            </a:rPr>
            <a:t>La cobertura de servicios es un paquete predeterminado de intervenciones,  un componente fuerte de costo beneficio.</a:t>
          </a:r>
          <a:endParaRPr lang="es-CO" sz="1600" kern="1200" dirty="0" smtClean="0">
            <a:solidFill>
              <a:schemeClr val="tx1"/>
            </a:solidFill>
          </a:endParaRPr>
        </a:p>
      </dsp:txBody>
      <dsp:txXfrm>
        <a:off x="0" y="2136137"/>
        <a:ext cx="2655295" cy="1593177"/>
      </dsp:txXfrm>
    </dsp:sp>
    <dsp:sp modelId="{CDD33C15-EB63-4748-879A-72F22EAA686F}">
      <dsp:nvSpPr>
        <dsp:cNvPr id="0" name=""/>
        <dsp:cNvSpPr/>
      </dsp:nvSpPr>
      <dsp:spPr>
        <a:xfrm>
          <a:off x="2920824" y="2136137"/>
          <a:ext cx="2655295" cy="1593177"/>
        </a:xfrm>
        <a:prstGeom prst="rect">
          <a:avLst/>
        </a:prstGeom>
        <a:solidFill>
          <a:schemeClr val="accent2">
            <a:lumMod val="40000"/>
            <a:lumOff val="6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CO" sz="1800" kern="1200" dirty="0" smtClean="0">
              <a:solidFill>
                <a:schemeClr val="tx1"/>
              </a:solidFill>
            </a:rPr>
            <a:t>Se pretende dar una cobertura universal desde la noción de aseguramiento universal</a:t>
          </a:r>
          <a:endParaRPr lang="es-CO" sz="1800" kern="1200" dirty="0">
            <a:solidFill>
              <a:schemeClr val="tx1"/>
            </a:solidFill>
          </a:endParaRPr>
        </a:p>
      </dsp:txBody>
      <dsp:txXfrm>
        <a:off x="2920824" y="2136137"/>
        <a:ext cx="2655295" cy="1593177"/>
      </dsp:txXfrm>
    </dsp:sp>
    <dsp:sp modelId="{DFB9B7F6-1674-49F9-B123-E3682607CB08}">
      <dsp:nvSpPr>
        <dsp:cNvPr id="0" name=""/>
        <dsp:cNvSpPr/>
      </dsp:nvSpPr>
      <dsp:spPr>
        <a:xfrm>
          <a:off x="5841649" y="2136137"/>
          <a:ext cx="2655295" cy="1593177"/>
        </a:xfrm>
        <a:prstGeom prst="rect">
          <a:avLst/>
        </a:prstGeom>
        <a:solidFill>
          <a:schemeClr val="accent2">
            <a:lumMod val="40000"/>
            <a:lumOff val="6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CO" sz="1800" i="1" kern="1200" dirty="0" smtClean="0">
              <a:solidFill>
                <a:schemeClr val="tx1"/>
              </a:solidFill>
            </a:rPr>
            <a:t>Indistintamente del tipo de seguro, reciben aportes de fondos públicos fiscales.</a:t>
          </a:r>
          <a:endParaRPr lang="es-CO" sz="1800" i="1" kern="1200" dirty="0" smtClean="0">
            <a:solidFill>
              <a:schemeClr val="tx1"/>
            </a:solidFill>
          </a:endParaRPr>
        </a:p>
      </dsp:txBody>
      <dsp:txXfrm>
        <a:off x="5841649" y="2136137"/>
        <a:ext cx="2655295" cy="159317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36C034-BAB7-4567-B3CF-77E7E8963C77}" type="datetimeFigureOut">
              <a:rPr lang="es-CO" smtClean="0"/>
              <a:t>24/11/2016</a:t>
            </a:fld>
            <a:endParaRPr lang="es-CO"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1B7CB9-CBB2-40B6-8076-03D68D71E65D}" type="slidenum">
              <a:rPr lang="es-CO" smtClean="0"/>
              <a:t>‹Nº›</a:t>
            </a:fld>
            <a:endParaRPr lang="es-CO" dirty="0"/>
          </a:p>
        </p:txBody>
      </p:sp>
    </p:spTree>
    <p:extLst>
      <p:ext uri="{BB962C8B-B14F-4D97-AF65-F5344CB8AC3E}">
        <p14:creationId xmlns:p14="http://schemas.microsoft.com/office/powerpoint/2010/main" val="3619896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txBox="1">
            <a:spLocks noGrp="1" noChangeArrowheads="1"/>
          </p:cNvSpPr>
          <p:nvPr/>
        </p:nvSpPr>
        <p:spPr bwMode="auto">
          <a:xfrm>
            <a:off x="3884613" y="8685446"/>
            <a:ext cx="2971800" cy="456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FC3A4B80-3B4D-4A36-A6AA-2A5092A30ADF}" type="slidenum">
              <a:rPr lang="es-ES" altLang="es-CO" sz="1200"/>
              <a:pPr algn="r" eaLnBrk="1" hangingPunct="1"/>
              <a:t>9</a:t>
            </a:fld>
            <a:endParaRPr lang="es-ES" altLang="es-CO" sz="1200" dirty="0"/>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O" altLang="es-CO" dirty="0" smtClean="0"/>
          </a:p>
        </p:txBody>
      </p:sp>
    </p:spTree>
    <p:extLst>
      <p:ext uri="{BB962C8B-B14F-4D97-AF65-F5344CB8AC3E}">
        <p14:creationId xmlns:p14="http://schemas.microsoft.com/office/powerpoint/2010/main" val="37771452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334E1A6A-7A22-4ED1-AE1B-21189209A5FF}" type="datetimeFigureOut">
              <a:rPr lang="es-CO" smtClean="0"/>
              <a:t>24/11/2016</a:t>
            </a:fld>
            <a:endParaRPr lang="es-CO"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s-CO"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CF959D3C-45EE-4508-AECF-14D9FFEF81F5}" type="slidenum">
              <a:rPr lang="es-CO" smtClean="0"/>
              <a:t>‹Nº›</a:t>
            </a:fld>
            <a:endParaRPr lang="es-CO" dirty="0"/>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334E1A6A-7A22-4ED1-AE1B-21189209A5FF}" type="datetimeFigureOut">
              <a:rPr lang="es-CO" smtClean="0"/>
              <a:t>24/11/2016</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CF959D3C-45EE-4508-AECF-14D9FFEF81F5}" type="slidenum">
              <a:rPr lang="es-CO" smtClean="0"/>
              <a:t>‹Nº›</a:t>
            </a:fld>
            <a:endParaRPr lang="es-CO" dirty="0"/>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334E1A6A-7A22-4ED1-AE1B-21189209A5FF}" type="datetimeFigureOut">
              <a:rPr lang="es-CO" smtClean="0"/>
              <a:t>24/11/2016</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CF959D3C-45EE-4508-AECF-14D9FFEF81F5}" type="slidenum">
              <a:rPr lang="es-CO" smtClean="0"/>
              <a:t>‹Nº›</a:t>
            </a:fld>
            <a:endParaRPr lang="es-CO" dirty="0"/>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ítulo y 4 objetos">
    <p:spTree>
      <p:nvGrpSpPr>
        <p:cNvPr id="1" name=""/>
        <p:cNvGrpSpPr/>
        <p:nvPr/>
      </p:nvGrpSpPr>
      <p:grpSpPr>
        <a:xfrm>
          <a:off x="0" y="0"/>
          <a:ext cx="0" cy="0"/>
          <a:chOff x="0" y="0"/>
          <a:chExt cx="0" cy="0"/>
        </a:xfrm>
      </p:grpSpPr>
      <p:sp>
        <p:nvSpPr>
          <p:cNvPr id="2" name="1 Título"/>
          <p:cNvSpPr>
            <a:spLocks noGrp="1"/>
          </p:cNvSpPr>
          <p:nvPr>
            <p:ph type="title" sz="quarter"/>
          </p:nvPr>
        </p:nvSpPr>
        <p:spPr>
          <a:xfrm>
            <a:off x="762000" y="762000"/>
            <a:ext cx="7924800" cy="1143000"/>
          </a:xfrm>
        </p:spPr>
        <p:txBody>
          <a:bodyPr/>
          <a:lstStyle/>
          <a:p>
            <a:r>
              <a:rPr lang="es-ES" smtClean="0"/>
              <a:t>Haga clic para modificar el estilo de título del patrón</a:t>
            </a:r>
            <a:endParaRPr lang="es-CO"/>
          </a:p>
        </p:txBody>
      </p:sp>
      <p:sp>
        <p:nvSpPr>
          <p:cNvPr id="3" name="2 Marcador de contenido"/>
          <p:cNvSpPr>
            <a:spLocks noGrp="1"/>
          </p:cNvSpPr>
          <p:nvPr>
            <p:ph sz="quarter" idx="1"/>
          </p:nvPr>
        </p:nvSpPr>
        <p:spPr>
          <a:xfrm>
            <a:off x="838200" y="2362200"/>
            <a:ext cx="3770313" cy="17859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quarter" idx="2"/>
          </p:nvPr>
        </p:nvSpPr>
        <p:spPr>
          <a:xfrm>
            <a:off x="4760913" y="2362200"/>
            <a:ext cx="3770312" cy="17859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contenido"/>
          <p:cNvSpPr>
            <a:spLocks noGrp="1"/>
          </p:cNvSpPr>
          <p:nvPr>
            <p:ph sz="quarter" idx="3"/>
          </p:nvPr>
        </p:nvSpPr>
        <p:spPr>
          <a:xfrm>
            <a:off x="838200" y="4300538"/>
            <a:ext cx="3770313" cy="178593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contenido"/>
          <p:cNvSpPr>
            <a:spLocks noGrp="1"/>
          </p:cNvSpPr>
          <p:nvPr>
            <p:ph sz="quarter" idx="4"/>
          </p:nvPr>
        </p:nvSpPr>
        <p:spPr>
          <a:xfrm>
            <a:off x="4760913" y="4300538"/>
            <a:ext cx="3770312" cy="178593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a:xfrm>
            <a:off x="2438400" y="6248400"/>
            <a:ext cx="2130425" cy="474663"/>
          </a:xfrm>
        </p:spPr>
        <p:txBody>
          <a:bodyPr/>
          <a:lstStyle>
            <a:lvl1pPr>
              <a:defRPr/>
            </a:lvl1pPr>
          </a:lstStyle>
          <a:p>
            <a:endParaRPr lang="es-CO" altLang="es-CO" dirty="0"/>
          </a:p>
        </p:txBody>
      </p:sp>
      <p:sp>
        <p:nvSpPr>
          <p:cNvPr id="8" name="7 Marcador de pie de página"/>
          <p:cNvSpPr>
            <a:spLocks noGrp="1"/>
          </p:cNvSpPr>
          <p:nvPr>
            <p:ph type="ftr" sz="quarter" idx="11"/>
          </p:nvPr>
        </p:nvSpPr>
        <p:spPr>
          <a:xfrm>
            <a:off x="5791200" y="6248400"/>
            <a:ext cx="2897188" cy="474663"/>
          </a:xfrm>
        </p:spPr>
        <p:txBody>
          <a:bodyPr/>
          <a:lstStyle>
            <a:lvl1pPr>
              <a:defRPr/>
            </a:lvl1pPr>
          </a:lstStyle>
          <a:p>
            <a:endParaRPr lang="es-CO" altLang="es-CO" dirty="0"/>
          </a:p>
        </p:txBody>
      </p:sp>
      <p:sp>
        <p:nvSpPr>
          <p:cNvPr id="9" name="8 Marcador de número de diapositiva"/>
          <p:cNvSpPr>
            <a:spLocks noGrp="1"/>
          </p:cNvSpPr>
          <p:nvPr>
            <p:ph type="sldNum" sz="quarter" idx="12"/>
          </p:nvPr>
        </p:nvSpPr>
        <p:spPr>
          <a:xfrm>
            <a:off x="84138" y="6242050"/>
            <a:ext cx="587375" cy="488950"/>
          </a:xfrm>
        </p:spPr>
        <p:txBody>
          <a:bodyPr/>
          <a:lstStyle>
            <a:lvl1pPr>
              <a:defRPr/>
            </a:lvl1pPr>
          </a:lstStyle>
          <a:p>
            <a:fld id="{CA58592C-301D-4B42-8B76-2173C147EF7B}" type="slidenum">
              <a:rPr lang="es-CO" altLang="es-CO"/>
              <a:pPr/>
              <a:t>‹Nº›</a:t>
            </a:fld>
            <a:endParaRPr lang="es-CO" altLang="es-CO" dirty="0"/>
          </a:p>
        </p:txBody>
      </p:sp>
    </p:spTree>
    <p:extLst>
      <p:ext uri="{BB962C8B-B14F-4D97-AF65-F5344CB8AC3E}">
        <p14:creationId xmlns:p14="http://schemas.microsoft.com/office/powerpoint/2010/main" val="2682316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334E1A6A-7A22-4ED1-AE1B-21189209A5FF}" type="datetimeFigureOut">
              <a:rPr lang="es-CO" smtClean="0"/>
              <a:t>24/11/2016</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CF959D3C-45EE-4508-AECF-14D9FFEF81F5}" type="slidenum">
              <a:rPr lang="es-CO" smtClean="0"/>
              <a:t>‹Nº›</a:t>
            </a:fld>
            <a:endParaRPr lang="es-CO" dirty="0"/>
          </a:p>
        </p:txBody>
      </p:sp>
      <p:sp>
        <p:nvSpPr>
          <p:cNvPr id="11" name="Title 10"/>
          <p:cNvSpPr>
            <a:spLocks noGrp="1"/>
          </p:cNvSpPr>
          <p:nvPr>
            <p:ph type="title"/>
          </p:nvPr>
        </p:nvSpPr>
        <p:spPr/>
        <p:txBody>
          <a:bodyPr/>
          <a:lstStyle/>
          <a:p>
            <a:r>
              <a:rPr lang="es-ES" smtClean="0"/>
              <a:t>Haga clic para modificar el estilo de título del patrón</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34E1A6A-7A22-4ED1-AE1B-21189209A5FF}" type="datetimeFigureOut">
              <a:rPr lang="es-CO" smtClean="0"/>
              <a:t>24/11/2016</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CF959D3C-45EE-4508-AECF-14D9FFEF81F5}" type="slidenum">
              <a:rPr lang="es-CO" smtClean="0"/>
              <a:t>‹Nº›</a:t>
            </a:fld>
            <a:endParaRPr lang="es-CO"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34E1A6A-7A22-4ED1-AE1B-21189209A5FF}" type="datetimeFigureOut">
              <a:rPr lang="es-CO" smtClean="0"/>
              <a:t>24/11/2016</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CF959D3C-45EE-4508-AECF-14D9FFEF81F5}" type="slidenum">
              <a:rPr lang="es-CO" smtClean="0"/>
              <a:t>‹Nº›</a:t>
            </a:fld>
            <a:endParaRPr lang="es-CO" dirty="0"/>
          </a:p>
        </p:txBody>
      </p:sp>
      <p:sp>
        <p:nvSpPr>
          <p:cNvPr id="12" name="Title 11"/>
          <p:cNvSpPr>
            <a:spLocks noGrp="1"/>
          </p:cNvSpPr>
          <p:nvPr>
            <p:ph type="title"/>
          </p:nvPr>
        </p:nvSpPr>
        <p:spPr/>
        <p:txBody>
          <a:bodyPr/>
          <a:lstStyle>
            <a:lvl1pPr>
              <a:defRPr>
                <a:solidFill>
                  <a:schemeClr val="tx2"/>
                </a:solidFill>
              </a:defRPr>
            </a:lvl1pPr>
          </a:lstStyle>
          <a:p>
            <a:r>
              <a:rPr lang="es-ES" smtClean="0"/>
              <a:t>Haga clic para modificar el estilo de título del patrón</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334E1A6A-7A22-4ED1-AE1B-21189209A5FF}" type="datetimeFigureOut">
              <a:rPr lang="es-CO" smtClean="0"/>
              <a:t>24/11/2016</a:t>
            </a:fld>
            <a:endParaRPr lang="es-CO" dirty="0"/>
          </a:p>
        </p:txBody>
      </p:sp>
      <p:sp>
        <p:nvSpPr>
          <p:cNvPr id="8" name="Footer Placeholder 7"/>
          <p:cNvSpPr>
            <a:spLocks noGrp="1"/>
          </p:cNvSpPr>
          <p:nvPr>
            <p:ph type="ftr" sz="quarter" idx="11"/>
          </p:nvPr>
        </p:nvSpPr>
        <p:spPr/>
        <p:txBody>
          <a:bodyPr/>
          <a:lstStyle/>
          <a:p>
            <a:endParaRPr lang="es-CO" dirty="0"/>
          </a:p>
        </p:txBody>
      </p:sp>
      <p:sp>
        <p:nvSpPr>
          <p:cNvPr id="9" name="Slide Number Placeholder 8"/>
          <p:cNvSpPr>
            <a:spLocks noGrp="1"/>
          </p:cNvSpPr>
          <p:nvPr>
            <p:ph type="sldNum" sz="quarter" idx="12"/>
          </p:nvPr>
        </p:nvSpPr>
        <p:spPr/>
        <p:txBody>
          <a:bodyPr/>
          <a:lstStyle/>
          <a:p>
            <a:fld id="{CF959D3C-45EE-4508-AECF-14D9FFEF81F5}" type="slidenum">
              <a:rPr lang="es-CO" smtClean="0"/>
              <a:t>‹Nº›</a:t>
            </a:fld>
            <a:endParaRPr lang="es-CO" dirty="0"/>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334E1A6A-7A22-4ED1-AE1B-21189209A5FF}" type="datetimeFigureOut">
              <a:rPr lang="es-CO" smtClean="0"/>
              <a:t>24/11/2016</a:t>
            </a:fld>
            <a:endParaRPr lang="es-CO" dirty="0"/>
          </a:p>
        </p:txBody>
      </p:sp>
      <p:sp>
        <p:nvSpPr>
          <p:cNvPr id="4" name="Footer Placeholder 3"/>
          <p:cNvSpPr>
            <a:spLocks noGrp="1"/>
          </p:cNvSpPr>
          <p:nvPr>
            <p:ph type="ftr" sz="quarter" idx="11"/>
          </p:nvPr>
        </p:nvSpPr>
        <p:spPr/>
        <p:txBody>
          <a:bodyPr/>
          <a:lstStyle/>
          <a:p>
            <a:endParaRPr lang="es-CO" dirty="0"/>
          </a:p>
        </p:txBody>
      </p:sp>
      <p:sp>
        <p:nvSpPr>
          <p:cNvPr id="5" name="Slide Number Placeholder 4"/>
          <p:cNvSpPr>
            <a:spLocks noGrp="1"/>
          </p:cNvSpPr>
          <p:nvPr>
            <p:ph type="sldNum" sz="quarter" idx="12"/>
          </p:nvPr>
        </p:nvSpPr>
        <p:spPr/>
        <p:txBody>
          <a:bodyPr/>
          <a:lstStyle/>
          <a:p>
            <a:fld id="{CF959D3C-45EE-4508-AECF-14D9FFEF81F5}" type="slidenum">
              <a:rPr lang="es-CO" smtClean="0"/>
              <a:t>‹Nº›</a:t>
            </a:fld>
            <a:endParaRPr lang="es-CO" dirty="0"/>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4E1A6A-7A22-4ED1-AE1B-21189209A5FF}" type="datetimeFigureOut">
              <a:rPr lang="es-CO" smtClean="0"/>
              <a:t>24/11/2016</a:t>
            </a:fld>
            <a:endParaRPr lang="es-CO" dirty="0"/>
          </a:p>
        </p:txBody>
      </p:sp>
      <p:sp>
        <p:nvSpPr>
          <p:cNvPr id="3" name="Footer Placeholder 2"/>
          <p:cNvSpPr>
            <a:spLocks noGrp="1"/>
          </p:cNvSpPr>
          <p:nvPr>
            <p:ph type="ftr" sz="quarter" idx="11"/>
          </p:nvPr>
        </p:nvSpPr>
        <p:spPr/>
        <p:txBody>
          <a:bodyPr/>
          <a:lstStyle/>
          <a:p>
            <a:endParaRPr lang="es-CO" dirty="0"/>
          </a:p>
        </p:txBody>
      </p:sp>
      <p:sp>
        <p:nvSpPr>
          <p:cNvPr id="4" name="Slide Number Placeholder 3"/>
          <p:cNvSpPr>
            <a:spLocks noGrp="1"/>
          </p:cNvSpPr>
          <p:nvPr>
            <p:ph type="sldNum" sz="quarter" idx="12"/>
          </p:nvPr>
        </p:nvSpPr>
        <p:spPr/>
        <p:txBody>
          <a:bodyPr/>
          <a:lstStyle/>
          <a:p>
            <a:fld id="{CF959D3C-45EE-4508-AECF-14D9FFEF81F5}" type="slidenum">
              <a:rPr lang="es-CO" smtClean="0"/>
              <a:t>‹Nº›</a:t>
            </a:fld>
            <a:endParaRPr lang="es-CO"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34E1A6A-7A22-4ED1-AE1B-21189209A5FF}" type="datetimeFigureOut">
              <a:rPr lang="es-CO" smtClean="0"/>
              <a:t>24/11/2016</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CF959D3C-45EE-4508-AECF-14D9FFEF81F5}" type="slidenum">
              <a:rPr lang="es-CO" smtClean="0"/>
              <a:t>‹Nº›</a:t>
            </a:fld>
            <a:endParaRPr lang="es-CO"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34E1A6A-7A22-4ED1-AE1B-21189209A5FF}" type="datetimeFigureOut">
              <a:rPr lang="es-CO" smtClean="0"/>
              <a:t>24/11/2016</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CF959D3C-45EE-4508-AECF-14D9FFEF81F5}" type="slidenum">
              <a:rPr lang="es-CO" smtClean="0"/>
              <a:t>‹Nº›</a:t>
            </a:fld>
            <a:endParaRPr lang="es-CO"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334E1A6A-7A22-4ED1-AE1B-21189209A5FF}" type="datetimeFigureOut">
              <a:rPr lang="es-CO" smtClean="0"/>
              <a:t>24/11/2016</a:t>
            </a:fld>
            <a:endParaRPr lang="es-CO" dirty="0"/>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s-CO" dirty="0"/>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CF959D3C-45EE-4508-AECF-14D9FFEF81F5}" type="slidenum">
              <a:rPr lang="es-CO" smtClean="0"/>
              <a:t>‹Nº›</a:t>
            </a:fld>
            <a:endParaRPr lang="es-CO"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fontScale="90000"/>
          </a:bodyPr>
          <a:lstStyle/>
          <a:p>
            <a:r>
              <a:rPr lang="es-CO" dirty="0"/>
              <a:t/>
            </a:r>
            <a:br>
              <a:rPr lang="es-CO" dirty="0"/>
            </a:br>
            <a:r>
              <a:rPr lang="es-CO" dirty="0"/>
              <a:t> </a:t>
            </a:r>
            <a:r>
              <a:rPr lang="es-CO" b="1" dirty="0"/>
              <a:t>El impacto de la crisis en los sistemas sanitarios de </a:t>
            </a:r>
            <a:r>
              <a:rPr lang="es-CO" b="1" dirty="0" smtClean="0"/>
              <a:t>Iberoamérica </a:t>
            </a:r>
            <a:endParaRPr lang="es-CO" dirty="0"/>
          </a:p>
        </p:txBody>
      </p:sp>
      <p:sp>
        <p:nvSpPr>
          <p:cNvPr id="3" name="Subtítulo 2"/>
          <p:cNvSpPr>
            <a:spLocks noGrp="1"/>
          </p:cNvSpPr>
          <p:nvPr>
            <p:ph type="subTitle" idx="1"/>
          </p:nvPr>
        </p:nvSpPr>
        <p:spPr>
          <a:xfrm>
            <a:off x="1143000" y="3923643"/>
            <a:ext cx="7605464" cy="1206062"/>
          </a:xfrm>
        </p:spPr>
        <p:txBody>
          <a:bodyPr>
            <a:noAutofit/>
          </a:bodyPr>
          <a:lstStyle/>
          <a:p>
            <a:r>
              <a:rPr lang="es-CO" sz="2000" dirty="0" smtClean="0"/>
              <a:t>Ana Lucía Casallas, </a:t>
            </a:r>
            <a:r>
              <a:rPr lang="es-CO" sz="2000" dirty="0" smtClean="0"/>
              <a:t>Enfermera, Mg en Educación, epidemióloga candidata doctoral salud colectiva, ambiente y sociedad</a:t>
            </a:r>
          </a:p>
          <a:p>
            <a:r>
              <a:rPr lang="es-CO" sz="2000" dirty="0" smtClean="0"/>
              <a:t>Coordinadora </a:t>
            </a:r>
            <a:r>
              <a:rPr lang="es-CO" sz="2000" dirty="0" smtClean="0"/>
              <a:t>Asociación Latinoamericana de Medicina Social- </a:t>
            </a:r>
            <a:r>
              <a:rPr lang="es-CO" sz="2000" dirty="0" smtClean="0"/>
              <a:t>ALAMES-</a:t>
            </a:r>
          </a:p>
          <a:p>
            <a:r>
              <a:rPr lang="es-CO" sz="2000" dirty="0" smtClean="0"/>
              <a:t> </a:t>
            </a:r>
            <a:r>
              <a:rPr lang="es-CO" sz="2000" dirty="0" smtClean="0"/>
              <a:t>Movimiento Defensa de la Salud en Colombia.</a:t>
            </a:r>
          </a:p>
          <a:p>
            <a:r>
              <a:rPr lang="es-CO" sz="2000" dirty="0" smtClean="0"/>
              <a:t>Toledo, 25 de noviembre 2016</a:t>
            </a:r>
            <a:endParaRPr lang="es-CO" sz="2000" dirty="0"/>
          </a:p>
        </p:txBody>
      </p:sp>
    </p:spTree>
    <p:extLst>
      <p:ext uri="{BB962C8B-B14F-4D97-AF65-F5344CB8AC3E}">
        <p14:creationId xmlns:p14="http://schemas.microsoft.com/office/powerpoint/2010/main" val="3366361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sz="4400" dirty="0" smtClean="0"/>
              <a:t>Efectos de la implementación del modelo…. La crisis se profundiza..</a:t>
            </a:r>
            <a:endParaRPr lang="es-CO" sz="4400" dirty="0"/>
          </a:p>
        </p:txBody>
      </p:sp>
      <p:pic>
        <p:nvPicPr>
          <p:cNvPr id="4" name="Imagen 3"/>
          <p:cNvPicPr>
            <a:picLocks noChangeAspect="1"/>
          </p:cNvPicPr>
          <p:nvPr/>
        </p:nvPicPr>
        <p:blipFill>
          <a:blip r:embed="rId2"/>
          <a:stretch>
            <a:fillRect/>
          </a:stretch>
        </p:blipFill>
        <p:spPr>
          <a:xfrm>
            <a:off x="395536" y="3789040"/>
            <a:ext cx="4381500" cy="2447925"/>
          </a:xfrm>
          <a:prstGeom prst="rect">
            <a:avLst/>
          </a:prstGeom>
        </p:spPr>
      </p:pic>
      <p:pic>
        <p:nvPicPr>
          <p:cNvPr id="5" name="Imagen 4"/>
          <p:cNvPicPr>
            <a:picLocks noChangeAspect="1"/>
          </p:cNvPicPr>
          <p:nvPr/>
        </p:nvPicPr>
        <p:blipFill>
          <a:blip r:embed="rId3"/>
          <a:stretch>
            <a:fillRect/>
          </a:stretch>
        </p:blipFill>
        <p:spPr>
          <a:xfrm>
            <a:off x="4762524" y="3789040"/>
            <a:ext cx="4254679" cy="2447925"/>
          </a:xfrm>
          <a:prstGeom prst="rect">
            <a:avLst/>
          </a:prstGeom>
        </p:spPr>
      </p:pic>
    </p:spTree>
    <p:extLst>
      <p:ext uri="{BB962C8B-B14F-4D97-AF65-F5344CB8AC3E}">
        <p14:creationId xmlns:p14="http://schemas.microsoft.com/office/powerpoint/2010/main" val="13207733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Contexto colombiano</a:t>
            </a:r>
            <a:endParaRPr lang="es-CO" dirty="0"/>
          </a:p>
        </p:txBody>
      </p:sp>
      <p:sp>
        <p:nvSpPr>
          <p:cNvPr id="3" name="2 Marcador de contenido"/>
          <p:cNvSpPr>
            <a:spLocks noGrp="1"/>
          </p:cNvSpPr>
          <p:nvPr>
            <p:ph idx="1"/>
          </p:nvPr>
        </p:nvSpPr>
        <p:spPr/>
        <p:txBody>
          <a:bodyPr>
            <a:normAutofit fontScale="92500" lnSpcReduction="20000"/>
          </a:bodyPr>
          <a:lstStyle/>
          <a:p>
            <a:r>
              <a:rPr lang="es-CO" dirty="0" smtClean="0"/>
              <a:t>Violencia contra luchadores sociales</a:t>
            </a:r>
          </a:p>
          <a:p>
            <a:r>
              <a:rPr lang="es-CO" dirty="0" smtClean="0"/>
              <a:t>Agresiva reforma del Estado NL</a:t>
            </a:r>
          </a:p>
          <a:p>
            <a:r>
              <a:rPr lang="es-CO" dirty="0" smtClean="0"/>
              <a:t>Reforma políticas de la salud: Derecho o servicio</a:t>
            </a:r>
          </a:p>
          <a:p>
            <a:r>
              <a:rPr lang="es-CO" dirty="0" smtClean="0"/>
              <a:t>Reforma laboral: afecta los TS y los convierte en blanco de los violentos.</a:t>
            </a:r>
          </a:p>
          <a:p>
            <a:r>
              <a:rPr lang="es-CO" dirty="0" smtClean="0"/>
              <a:t>Crisis hospitalaria: des financiación y el cierre de hospitales. </a:t>
            </a:r>
          </a:p>
          <a:p>
            <a:r>
              <a:rPr lang="es-CO" dirty="0" smtClean="0"/>
              <a:t>Cada día hay más pobreza e inequidades en salud</a:t>
            </a:r>
          </a:p>
          <a:p>
            <a:r>
              <a:rPr lang="es-CO" dirty="0" smtClean="0"/>
              <a:t>Enriquecimiento de administradores salud</a:t>
            </a:r>
          </a:p>
          <a:p>
            <a:r>
              <a:rPr lang="es-CO" dirty="0" smtClean="0"/>
              <a:t>Corrupción-</a:t>
            </a:r>
          </a:p>
          <a:p>
            <a:r>
              <a:rPr lang="es-CO" dirty="0" smtClean="0"/>
              <a:t>Mala atención, mortalidad evitable, paseo de la muerte </a:t>
            </a:r>
            <a:endParaRPr lang="es-CO" dirty="0" smtClean="0"/>
          </a:p>
        </p:txBody>
      </p:sp>
    </p:spTree>
    <p:extLst>
      <p:ext uri="{BB962C8B-B14F-4D97-AF65-F5344CB8AC3E}">
        <p14:creationId xmlns:p14="http://schemas.microsoft.com/office/powerpoint/2010/main" val="6711012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005966" y="958651"/>
            <a:ext cx="5092065" cy="4979819"/>
          </a:xfrm>
          <a:prstGeom prst="rect">
            <a:avLst/>
          </a:prstGeom>
        </p:spPr>
      </p:pic>
      <p:sp>
        <p:nvSpPr>
          <p:cNvPr id="3" name="CuadroTexto 2"/>
          <p:cNvSpPr txBox="1"/>
          <p:nvPr/>
        </p:nvSpPr>
        <p:spPr>
          <a:xfrm rot="16200000">
            <a:off x="-1154076" y="3039265"/>
            <a:ext cx="4043094" cy="877163"/>
          </a:xfrm>
          <a:prstGeom prst="rect">
            <a:avLst/>
          </a:prstGeom>
          <a:noFill/>
        </p:spPr>
        <p:txBody>
          <a:bodyPr wrap="none" rtlCol="0">
            <a:spAutoFit/>
          </a:bodyPr>
          <a:lstStyle/>
          <a:p>
            <a:r>
              <a:rPr lang="es-CO" sz="2700" dirty="0"/>
              <a:t>Decretos</a:t>
            </a:r>
            <a:r>
              <a:rPr lang="es-CO" sz="1350" dirty="0"/>
              <a:t> </a:t>
            </a:r>
            <a:r>
              <a:rPr lang="es-ES" sz="2400" dirty="0"/>
              <a:t>4975/dic 23/2009</a:t>
            </a:r>
            <a:r>
              <a:rPr lang="es-CO" sz="2400" dirty="0"/>
              <a:t> </a:t>
            </a:r>
          </a:p>
          <a:p>
            <a:r>
              <a:rPr lang="es-CO" sz="2400" dirty="0"/>
              <a:t>Emergencia social</a:t>
            </a:r>
            <a:endParaRPr lang="es-CO" sz="2400" dirty="0"/>
          </a:p>
        </p:txBody>
      </p:sp>
      <p:sp>
        <p:nvSpPr>
          <p:cNvPr id="4" name="CuadroTexto 3"/>
          <p:cNvSpPr txBox="1"/>
          <p:nvPr/>
        </p:nvSpPr>
        <p:spPr>
          <a:xfrm>
            <a:off x="42863" y="260648"/>
            <a:ext cx="2167581" cy="300082"/>
          </a:xfrm>
          <a:prstGeom prst="rect">
            <a:avLst/>
          </a:prstGeom>
          <a:noFill/>
        </p:spPr>
        <p:txBody>
          <a:bodyPr wrap="none" rtlCol="0">
            <a:spAutoFit/>
          </a:bodyPr>
          <a:lstStyle/>
          <a:p>
            <a:r>
              <a:rPr lang="es-CO" sz="1350" dirty="0">
                <a:solidFill>
                  <a:srgbClr val="FF0000"/>
                </a:solidFill>
              </a:rPr>
              <a:t>Las finanzas no se ajustan</a:t>
            </a:r>
            <a:endParaRPr lang="es-CO" sz="1350" dirty="0">
              <a:solidFill>
                <a:srgbClr val="FF0000"/>
              </a:solidFill>
            </a:endParaRPr>
          </a:p>
        </p:txBody>
      </p:sp>
    </p:spTree>
    <p:extLst>
      <p:ext uri="{BB962C8B-B14F-4D97-AF65-F5344CB8AC3E}">
        <p14:creationId xmlns:p14="http://schemas.microsoft.com/office/powerpoint/2010/main" val="11139314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59369" y="1052736"/>
            <a:ext cx="5817197" cy="790688"/>
          </a:xfrm>
        </p:spPr>
        <p:txBody>
          <a:bodyPr>
            <a:normAutofit fontScale="90000"/>
          </a:bodyPr>
          <a:lstStyle/>
          <a:p>
            <a:r>
              <a:rPr lang="es-CO" dirty="0" smtClean="0"/>
              <a:t>Crisis hospitalaria  </a:t>
            </a:r>
            <a:br>
              <a:rPr lang="es-CO" dirty="0" smtClean="0"/>
            </a:br>
            <a:endParaRPr lang="es-CO" dirty="0"/>
          </a:p>
        </p:txBody>
      </p:sp>
      <p:pic>
        <p:nvPicPr>
          <p:cNvPr id="2052" name="Picture 4"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9892" y="1484784"/>
            <a:ext cx="4212468" cy="2172258"/>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7731" y="1484784"/>
            <a:ext cx="2143125" cy="2172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2849" y="3830022"/>
            <a:ext cx="3569511" cy="2164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7731" y="3830022"/>
            <a:ext cx="2875118" cy="2026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15498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CO" sz="2100" dirty="0"/>
              <a:t>Deterioro en las condiciones de salud y vulneración </a:t>
            </a:r>
            <a:r>
              <a:rPr lang="es-CO" sz="2100" dirty="0"/>
              <a:t>del </a:t>
            </a:r>
            <a:r>
              <a:rPr lang="es-CO" sz="2100" dirty="0"/>
              <a:t>derecho</a:t>
            </a:r>
            <a:r>
              <a:rPr lang="es-CO" sz="2100" dirty="0"/>
              <a:t/>
            </a:r>
            <a:br>
              <a:rPr lang="es-CO" sz="2100" dirty="0"/>
            </a:br>
            <a:endParaRPr lang="es-CO" sz="2100" dirty="0"/>
          </a:p>
        </p:txBody>
      </p:sp>
      <p:sp>
        <p:nvSpPr>
          <p:cNvPr id="3" name="2 Marcador de contenido"/>
          <p:cNvSpPr>
            <a:spLocks noGrp="1"/>
          </p:cNvSpPr>
          <p:nvPr>
            <p:ph idx="1"/>
          </p:nvPr>
        </p:nvSpPr>
        <p:spPr/>
        <p:txBody>
          <a:bodyPr>
            <a:normAutofit fontScale="70000" lnSpcReduction="20000"/>
          </a:bodyPr>
          <a:lstStyle/>
          <a:p>
            <a:endParaRPr lang="es-CO" dirty="0" smtClean="0"/>
          </a:p>
          <a:p>
            <a:r>
              <a:rPr lang="es-CO" dirty="0"/>
              <a:t>Cada cuatro minutos se interpuso una acción en la que se invocó el derecho a la salud.</a:t>
            </a:r>
          </a:p>
          <a:p>
            <a:r>
              <a:rPr lang="es-CO" dirty="0"/>
              <a:t>El derecho da la salud constituye el segundo derecho más invocado vía tutela (25,33%)</a:t>
            </a:r>
          </a:p>
          <a:p>
            <a:r>
              <a:rPr lang="es-CO" dirty="0"/>
              <a:t>454.500 tutelas interpuestas, 115.147 fueron para reclamar algún servicio de salud</a:t>
            </a:r>
          </a:p>
          <a:p>
            <a:r>
              <a:rPr lang="es-CO" dirty="0"/>
              <a:t>El 70% de las tutelas en salud reclaman un servicio incluido en el POS</a:t>
            </a:r>
          </a:p>
          <a:p>
            <a:r>
              <a:rPr lang="es-CO" dirty="0"/>
              <a:t>Los contenidos más frecuentes en las tutelas fueron tratamientos (26,18%), seguido de medicamentos (15,92%), citas médicas (11,47%), cirugías (9,41%) y prótesis, órtesis e insumos médicos (9,06%).</a:t>
            </a:r>
          </a:p>
          <a:p>
            <a:endParaRPr lang="es-CO" dirty="0" smtClean="0"/>
          </a:p>
          <a:p>
            <a:pPr marL="0" indent="0">
              <a:buNone/>
            </a:pPr>
            <a:endParaRPr lang="es-CO" dirty="0" smtClean="0"/>
          </a:p>
          <a:p>
            <a:pPr marL="0" indent="0">
              <a:buNone/>
            </a:pPr>
            <a:endParaRPr lang="es-CO" dirty="0"/>
          </a:p>
          <a:p>
            <a:pPr marL="0" indent="0">
              <a:buNone/>
            </a:pPr>
            <a:endParaRPr lang="es-CO" dirty="0" smtClean="0"/>
          </a:p>
          <a:p>
            <a:pPr marL="0" indent="0">
              <a:buNone/>
            </a:pPr>
            <a:r>
              <a:rPr lang="es-CO" sz="1650" dirty="0"/>
              <a:t>Informe  Defensoría del pueblo.2014</a:t>
            </a:r>
          </a:p>
        </p:txBody>
      </p:sp>
    </p:spTree>
    <p:extLst>
      <p:ext uri="{BB962C8B-B14F-4D97-AF65-F5344CB8AC3E}">
        <p14:creationId xmlns:p14="http://schemas.microsoft.com/office/powerpoint/2010/main" val="33872850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Los procesos- las acciones </a:t>
            </a:r>
            <a:endParaRPr lang="es-CO" dirty="0"/>
          </a:p>
        </p:txBody>
      </p:sp>
      <p:sp>
        <p:nvSpPr>
          <p:cNvPr id="3" name="2 Marcador de contenido"/>
          <p:cNvSpPr>
            <a:spLocks noGrp="1"/>
          </p:cNvSpPr>
          <p:nvPr>
            <p:ph idx="1"/>
          </p:nvPr>
        </p:nvSpPr>
        <p:spPr/>
        <p:txBody>
          <a:bodyPr>
            <a:normAutofit/>
          </a:bodyPr>
          <a:lstStyle/>
          <a:p>
            <a:pPr marL="0" indent="0">
              <a:buNone/>
            </a:pPr>
            <a:r>
              <a:rPr lang="es-CO" dirty="0" smtClean="0"/>
              <a:t>El discurso oficial- social.  La hegemonía  instancias OMC, la OMS  y el BM demarcan la ruta de apropiar el discurso contra hegemónico (derecho, universalismo, equidad, determinantes sociales, APS, entre otros)  y lo colocan bajo una lógica funcional a la acumulación de capital, es decir, estamos ante una captura de las ideas movilizadoras (Propuesta agenda Alames) </a:t>
            </a:r>
          </a:p>
          <a:p>
            <a:pPr marL="0" indent="0">
              <a:buNone/>
            </a:pPr>
            <a:endParaRPr lang="es-CO" dirty="0" smtClean="0"/>
          </a:p>
        </p:txBody>
      </p:sp>
    </p:spTree>
    <p:extLst>
      <p:ext uri="{BB962C8B-B14F-4D97-AF65-F5344CB8AC3E}">
        <p14:creationId xmlns:p14="http://schemas.microsoft.com/office/powerpoint/2010/main" val="22694355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Las respuestas insuficientes</a:t>
            </a:r>
            <a:endParaRPr lang="es-CO" dirty="0"/>
          </a:p>
        </p:txBody>
      </p:sp>
      <p:sp>
        <p:nvSpPr>
          <p:cNvPr id="3" name="Marcador de texto 2"/>
          <p:cNvSpPr>
            <a:spLocks noGrp="1"/>
          </p:cNvSpPr>
          <p:nvPr>
            <p:ph type="body" idx="1"/>
          </p:nvPr>
        </p:nvSpPr>
        <p:spPr/>
        <p:txBody>
          <a:bodyPr>
            <a:normAutofit fontScale="92500" lnSpcReduction="20000"/>
          </a:bodyPr>
          <a:lstStyle/>
          <a:p>
            <a:r>
              <a:rPr lang="es-CO" dirty="0" smtClean="0"/>
              <a:t>Ley estatuaria La salud como Derecho</a:t>
            </a:r>
            <a:endParaRPr lang="es-CO" dirty="0"/>
          </a:p>
        </p:txBody>
      </p:sp>
      <p:sp>
        <p:nvSpPr>
          <p:cNvPr id="4" name="Marcador de contenido 3"/>
          <p:cNvSpPr>
            <a:spLocks noGrp="1"/>
          </p:cNvSpPr>
          <p:nvPr>
            <p:ph sz="half" idx="2"/>
          </p:nvPr>
        </p:nvSpPr>
        <p:spPr/>
        <p:txBody>
          <a:bodyPr>
            <a:normAutofit fontScale="85000" lnSpcReduction="20000"/>
          </a:bodyPr>
          <a:lstStyle/>
          <a:p>
            <a:r>
              <a:rPr lang="es-CO" dirty="0"/>
              <a:t>Visión que conceptúa la salud como un proceso que va más allá de aspectos biológicos, que se conecta con fenómenos de orden social, cultural y político.</a:t>
            </a:r>
          </a:p>
          <a:p>
            <a:r>
              <a:rPr lang="es-CO" dirty="0"/>
              <a:t>Relacionada con el PIDHES y en particular contemplada en la observación No 14.</a:t>
            </a:r>
          </a:p>
          <a:p>
            <a:r>
              <a:rPr lang="es-CO" dirty="0"/>
              <a:t>Principios de universalidad, integralidad, interdependencia.</a:t>
            </a:r>
          </a:p>
          <a:p>
            <a:endParaRPr lang="es-CO" dirty="0"/>
          </a:p>
        </p:txBody>
      </p:sp>
      <p:sp>
        <p:nvSpPr>
          <p:cNvPr id="5" name="Marcador de texto 4"/>
          <p:cNvSpPr>
            <a:spLocks noGrp="1"/>
          </p:cNvSpPr>
          <p:nvPr>
            <p:ph type="body" sz="quarter" idx="3"/>
          </p:nvPr>
        </p:nvSpPr>
        <p:spPr/>
        <p:txBody>
          <a:bodyPr>
            <a:normAutofit fontScale="92500" lnSpcReduction="20000"/>
          </a:bodyPr>
          <a:lstStyle/>
          <a:p>
            <a:r>
              <a:rPr lang="es-CO" dirty="0" smtClean="0"/>
              <a:t>Política  Atención Integral en Salud</a:t>
            </a:r>
            <a:endParaRPr lang="es-CO" dirty="0"/>
          </a:p>
        </p:txBody>
      </p:sp>
      <p:sp>
        <p:nvSpPr>
          <p:cNvPr id="6" name="Marcador de contenido 5"/>
          <p:cNvSpPr>
            <a:spLocks noGrp="1"/>
          </p:cNvSpPr>
          <p:nvPr>
            <p:ph sz="quarter" idx="4"/>
          </p:nvPr>
        </p:nvSpPr>
        <p:spPr>
          <a:xfrm>
            <a:off x="4645026" y="2944368"/>
            <a:ext cx="4103438" cy="3172968"/>
          </a:xfrm>
        </p:spPr>
        <p:txBody>
          <a:bodyPr>
            <a:noAutofit/>
          </a:bodyPr>
          <a:lstStyle/>
          <a:p>
            <a:r>
              <a:rPr lang="es-CO" sz="1600" dirty="0" smtClean="0"/>
              <a:t>Nuevo modelo de atención. Red primaria y red especializada</a:t>
            </a:r>
          </a:p>
          <a:p>
            <a:r>
              <a:rPr lang="es-CO" sz="1600" dirty="0" smtClean="0"/>
              <a:t>Mantiene la segmentación de planes</a:t>
            </a:r>
          </a:p>
          <a:p>
            <a:r>
              <a:rPr lang="es-CO" sz="1600" dirty="0" smtClean="0"/>
              <a:t>Monopolio de las administradoras, mercado internacional</a:t>
            </a:r>
          </a:p>
          <a:p>
            <a:r>
              <a:rPr lang="es-CO" sz="1600" dirty="0" smtClean="0"/>
              <a:t>Sepulta la red publica</a:t>
            </a:r>
          </a:p>
          <a:p>
            <a:r>
              <a:rPr lang="es-CO" sz="1600" dirty="0" smtClean="0"/>
              <a:t> Política de incentivos</a:t>
            </a:r>
          </a:p>
          <a:p>
            <a:r>
              <a:rPr lang="es-CO" sz="1600" dirty="0" smtClean="0"/>
              <a:t>Zanahoria y garrote, el autocuidado</a:t>
            </a:r>
          </a:p>
          <a:p>
            <a:r>
              <a:rPr lang="es-CO" sz="1600" dirty="0" smtClean="0"/>
              <a:t>APS como atención básica para pobres</a:t>
            </a:r>
          </a:p>
          <a:p>
            <a:r>
              <a:rPr lang="es-CO" sz="1600" dirty="0" smtClean="0"/>
              <a:t>El médico generalista y la MF, a la base de los primeros cuidados</a:t>
            </a:r>
            <a:endParaRPr lang="es-CO" sz="1600" dirty="0"/>
          </a:p>
        </p:txBody>
      </p:sp>
    </p:spTree>
    <p:extLst>
      <p:ext uri="{BB962C8B-B14F-4D97-AF65-F5344CB8AC3E}">
        <p14:creationId xmlns:p14="http://schemas.microsoft.com/office/powerpoint/2010/main" val="31972177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sz="1800" dirty="0">
                <a:solidFill>
                  <a:schemeClr val="accent1"/>
                </a:solidFill>
              </a:rPr>
              <a:t>Las soluciones dependen de la manera de entender los problemas</a:t>
            </a:r>
            <a:endParaRPr lang="es-CO" sz="1800" dirty="0">
              <a:solidFill>
                <a:srgbClr val="FFFF00"/>
              </a:solidFill>
            </a:endParaRPr>
          </a:p>
        </p:txBody>
      </p:sp>
      <p:sp>
        <p:nvSpPr>
          <p:cNvPr id="3" name="2 Marcador de contenido"/>
          <p:cNvSpPr>
            <a:spLocks noGrp="1"/>
          </p:cNvSpPr>
          <p:nvPr>
            <p:ph idx="1"/>
          </p:nvPr>
        </p:nvSpPr>
        <p:spPr>
          <a:xfrm>
            <a:off x="539552" y="2024845"/>
            <a:ext cx="8424936" cy="4284475"/>
          </a:xfrm>
        </p:spPr>
        <p:txBody>
          <a:bodyPr>
            <a:noAutofit/>
          </a:bodyPr>
          <a:lstStyle/>
          <a:p>
            <a:pPr marL="0" indent="0">
              <a:spcBef>
                <a:spcPts val="900"/>
              </a:spcBef>
              <a:spcAft>
                <a:spcPts val="450"/>
              </a:spcAft>
              <a:buNone/>
            </a:pPr>
            <a:r>
              <a:rPr lang="es-CO" dirty="0"/>
              <a:t>Existen dos maneras de entender y explicar la crisis:</a:t>
            </a:r>
          </a:p>
          <a:p>
            <a:pPr marL="342900" indent="-342900" algn="just">
              <a:spcBef>
                <a:spcPts val="900"/>
              </a:spcBef>
              <a:spcAft>
                <a:spcPts val="450"/>
              </a:spcAft>
              <a:buFont typeface="+mj-lt"/>
              <a:buAutoNum type="arabicPeriod"/>
            </a:pPr>
            <a:r>
              <a:rPr lang="es-CO" dirty="0"/>
              <a:t>“</a:t>
            </a:r>
            <a:r>
              <a:rPr lang="es-CO" dirty="0">
                <a:solidFill>
                  <a:schemeClr val="tx2"/>
                </a:solidFill>
              </a:rPr>
              <a:t>Crisis financiera”, por el mal comportamiento de los actores, la falta de “incentivos correctos” y la falta de vigilancia y control por parte del Estado (gobierno con aval de OECD y varios actores dominantes del sistema).</a:t>
            </a:r>
          </a:p>
          <a:p>
            <a:pPr marL="342900" indent="-342900" algn="just">
              <a:spcBef>
                <a:spcPts val="900"/>
              </a:spcBef>
              <a:spcAft>
                <a:spcPts val="450"/>
              </a:spcAft>
              <a:buFont typeface="+mj-lt"/>
              <a:buAutoNum type="arabicPeriod"/>
            </a:pPr>
            <a:r>
              <a:rPr lang="es-CO" dirty="0">
                <a:solidFill>
                  <a:schemeClr val="tx2"/>
                </a:solidFill>
              </a:rPr>
              <a:t>“Crisis general”, por fallas estructurales del modelo de “aseguramiento con competencia regulada y subsidio a la demanda” con ánimo de lucro en la intermediación financiera (MNDS, algunos actores del sistema, sectores de la academia y varias organizaciones sociales y políticas)</a:t>
            </a:r>
          </a:p>
        </p:txBody>
      </p:sp>
    </p:spTree>
    <p:extLst>
      <p:ext uri="{BB962C8B-B14F-4D97-AF65-F5344CB8AC3E}">
        <p14:creationId xmlns:p14="http://schemas.microsoft.com/office/powerpoint/2010/main" val="28420883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sz="1800" dirty="0">
                <a:solidFill>
                  <a:schemeClr val="accent1"/>
                </a:solidFill>
              </a:rPr>
              <a:t>Las soluciones dependen de la manera de entender los problemas</a:t>
            </a:r>
            <a:endParaRPr lang="es-CO" sz="1500" dirty="0">
              <a:solidFill>
                <a:srgbClr val="FFFF00"/>
              </a:solidFill>
            </a:endParaRP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1363811265"/>
              </p:ext>
            </p:extLst>
          </p:nvPr>
        </p:nvGraphicFramePr>
        <p:xfrm>
          <a:off x="1115617" y="1988840"/>
          <a:ext cx="7128790" cy="4534538"/>
        </p:xfrm>
        <a:graphic>
          <a:graphicData uri="http://schemas.openxmlformats.org/drawingml/2006/table">
            <a:tbl>
              <a:tblPr firstRow="1" bandRow="1">
                <a:tableStyleId>{5C22544A-7EE6-4342-B048-85BDC9FD1C3A}</a:tableStyleId>
              </a:tblPr>
              <a:tblGrid>
                <a:gridCol w="2354498"/>
                <a:gridCol w="2398029"/>
                <a:gridCol w="2376263"/>
              </a:tblGrid>
              <a:tr h="472037">
                <a:tc>
                  <a:txBody>
                    <a:bodyPr/>
                    <a:lstStyle/>
                    <a:p>
                      <a:pPr algn="ctr"/>
                      <a:r>
                        <a:rPr lang="es-CO" sz="1400" dirty="0" smtClean="0">
                          <a:latin typeface="+mn-lt"/>
                        </a:rPr>
                        <a:t>Problema</a:t>
                      </a:r>
                      <a:endParaRPr lang="es-CO" sz="1400" dirty="0">
                        <a:latin typeface="+mn-lt"/>
                      </a:endParaRPr>
                    </a:p>
                  </a:txBody>
                  <a:tcPr marL="68580" marR="68580" marT="34290" marB="34290"/>
                </a:tc>
                <a:tc>
                  <a:txBody>
                    <a:bodyPr/>
                    <a:lstStyle/>
                    <a:p>
                      <a:pPr algn="ctr"/>
                      <a:r>
                        <a:rPr lang="es-CO" sz="1400" dirty="0" smtClean="0">
                          <a:latin typeface="+mn-lt"/>
                        </a:rPr>
                        <a:t>Explicación 1</a:t>
                      </a:r>
                      <a:endParaRPr lang="es-CO" sz="1400" dirty="0">
                        <a:latin typeface="+mn-lt"/>
                      </a:endParaRPr>
                    </a:p>
                  </a:txBody>
                  <a:tcPr marL="68580" marR="68580" marT="34290" marB="34290"/>
                </a:tc>
                <a:tc>
                  <a:txBody>
                    <a:bodyPr/>
                    <a:lstStyle/>
                    <a:p>
                      <a:pPr algn="ctr"/>
                      <a:r>
                        <a:rPr lang="es-CO" sz="1400" dirty="0" smtClean="0">
                          <a:latin typeface="+mn-lt"/>
                        </a:rPr>
                        <a:t>Explicación 2</a:t>
                      </a:r>
                      <a:endParaRPr lang="es-CO" sz="1400" dirty="0">
                        <a:latin typeface="+mn-lt"/>
                      </a:endParaRPr>
                    </a:p>
                  </a:txBody>
                  <a:tcPr marL="68580" marR="68580" marT="34290" marB="34290"/>
                </a:tc>
              </a:tr>
              <a:tr h="13579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600" dirty="0" smtClean="0">
                          <a:latin typeface="+mn-lt"/>
                        </a:rPr>
                        <a:t>Avance de indicadores pero</a:t>
                      </a:r>
                      <a:r>
                        <a:rPr lang="es-CO" sz="1600" baseline="0" dirty="0" smtClean="0">
                          <a:latin typeface="+mn-lt"/>
                        </a:rPr>
                        <a:t> fuerte inequidad y cronicidad (¿entre regímenes?)</a:t>
                      </a:r>
                      <a:endParaRPr lang="es-CO" sz="1600" dirty="0" smtClean="0">
                        <a:latin typeface="+mn-lt"/>
                      </a:endParaRPr>
                    </a:p>
                  </a:txBody>
                  <a:tcPr marL="68580" marR="68580" marT="34290" marB="34290"/>
                </a:tc>
                <a:tc>
                  <a:txBody>
                    <a:bodyPr/>
                    <a:lstStyle/>
                    <a:p>
                      <a:r>
                        <a:rPr lang="es-CO" sz="1600" dirty="0" smtClean="0">
                          <a:latin typeface="+mn-lt"/>
                        </a:rPr>
                        <a:t>Transición</a:t>
                      </a:r>
                      <a:r>
                        <a:rPr lang="es-CO" sz="1600" baseline="0" dirty="0" smtClean="0">
                          <a:latin typeface="+mn-lt"/>
                        </a:rPr>
                        <a:t> epidemiológica y falta de adaptación del sistema a territorios</a:t>
                      </a:r>
                      <a:endParaRPr lang="es-CO" sz="1600" dirty="0">
                        <a:latin typeface="+mn-lt"/>
                      </a:endParaRPr>
                    </a:p>
                  </a:txBody>
                  <a:tcPr marL="68580" marR="68580" marT="34290" marB="34290"/>
                </a:tc>
                <a:tc>
                  <a:txBody>
                    <a:bodyPr/>
                    <a:lstStyle/>
                    <a:p>
                      <a:r>
                        <a:rPr lang="es-CO" sz="1600" dirty="0" smtClean="0">
                          <a:latin typeface="+mn-lt"/>
                        </a:rPr>
                        <a:t>Inequidad surge</a:t>
                      </a:r>
                      <a:r>
                        <a:rPr lang="es-CO" sz="1600" baseline="0" dirty="0" smtClean="0">
                          <a:latin typeface="+mn-lt"/>
                        </a:rPr>
                        <a:t> de trato desigual según pago y rentabilidad</a:t>
                      </a:r>
                      <a:endParaRPr lang="es-CO" sz="1600" dirty="0">
                        <a:latin typeface="+mn-lt"/>
                      </a:endParaRPr>
                    </a:p>
                  </a:txBody>
                  <a:tcPr marL="68580" marR="68580" marT="34290" marB="34290"/>
                </a:tc>
              </a:tr>
              <a:tr h="13579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600" dirty="0" smtClean="0">
                          <a:latin typeface="+mn-lt"/>
                        </a:rPr>
                        <a:t>Sistema</a:t>
                      </a:r>
                      <a:r>
                        <a:rPr lang="es-CO" sz="1600" baseline="0" dirty="0" smtClean="0">
                          <a:latin typeface="+mn-lt"/>
                        </a:rPr>
                        <a:t> centrado en riesgo financiero</a:t>
                      </a:r>
                      <a:endParaRPr lang="es-CO" sz="1600" dirty="0" smtClean="0">
                        <a:latin typeface="+mn-lt"/>
                      </a:endParaRPr>
                    </a:p>
                    <a:p>
                      <a:endParaRPr lang="es-CO" sz="1600" dirty="0">
                        <a:latin typeface="+mn-lt"/>
                      </a:endParaRPr>
                    </a:p>
                  </a:txBody>
                  <a:tcPr marL="68580" marR="68580" marT="34290" marB="34290"/>
                </a:tc>
                <a:tc>
                  <a:txBody>
                    <a:bodyPr/>
                    <a:lstStyle/>
                    <a:p>
                      <a:r>
                        <a:rPr lang="es-CO" sz="1600" dirty="0" smtClean="0">
                          <a:latin typeface="+mn-lt"/>
                        </a:rPr>
                        <a:t>Falta de incentivos para hacer prevención y promoción</a:t>
                      </a:r>
                      <a:endParaRPr lang="es-CO" sz="1600" dirty="0">
                        <a:latin typeface="+mn-lt"/>
                      </a:endParaRPr>
                    </a:p>
                  </a:txBody>
                  <a:tcPr marL="68580" marR="68580" marT="34290" marB="34290"/>
                </a:tc>
                <a:tc>
                  <a:txBody>
                    <a:bodyPr/>
                    <a:lstStyle/>
                    <a:p>
                      <a:r>
                        <a:rPr lang="es-CO" sz="1600" dirty="0" smtClean="0">
                          <a:latin typeface="+mn-lt"/>
                        </a:rPr>
                        <a:t>La regulación</a:t>
                      </a:r>
                      <a:r>
                        <a:rPr lang="es-CO" sz="1600" baseline="0" dirty="0" smtClean="0">
                          <a:latin typeface="+mn-lt"/>
                        </a:rPr>
                        <a:t> (UPC/POS) promueve mecanismos perversos para la rentabilidad del asegurador</a:t>
                      </a:r>
                      <a:endParaRPr lang="es-CO" sz="1600" dirty="0">
                        <a:latin typeface="+mn-lt"/>
                      </a:endParaRPr>
                    </a:p>
                  </a:txBody>
                  <a:tcPr marL="68580" marR="68580" marT="34290" marB="34290"/>
                </a:tc>
              </a:tr>
              <a:tr h="1346683">
                <a:tc>
                  <a:txBody>
                    <a:bodyPr/>
                    <a:lstStyle/>
                    <a:p>
                      <a:r>
                        <a:rPr lang="es-CO" sz="1600" dirty="0" smtClean="0">
                          <a:latin typeface="+mn-lt"/>
                        </a:rPr>
                        <a:t>Crecimiento “alta complejidad” y urgencias vs disminución</a:t>
                      </a:r>
                      <a:r>
                        <a:rPr lang="es-CO" sz="1600" baseline="0" dirty="0" smtClean="0">
                          <a:latin typeface="+mn-lt"/>
                        </a:rPr>
                        <a:t> de primer nivel</a:t>
                      </a:r>
                      <a:endParaRPr lang="es-CO" sz="1600" dirty="0">
                        <a:latin typeface="+mn-lt"/>
                      </a:endParaRPr>
                    </a:p>
                  </a:txBody>
                  <a:tcPr marL="68580" marR="68580" marT="34290" marB="34290"/>
                </a:tc>
                <a:tc>
                  <a:txBody>
                    <a:bodyPr/>
                    <a:lstStyle/>
                    <a:p>
                      <a:r>
                        <a:rPr lang="es-CO" sz="1600" dirty="0" smtClean="0">
                          <a:latin typeface="+mn-lt"/>
                        </a:rPr>
                        <a:t>Falta de incentivos para el primer nivel</a:t>
                      </a:r>
                      <a:endParaRPr lang="es-CO" sz="1600" dirty="0">
                        <a:latin typeface="+mn-lt"/>
                      </a:endParaRPr>
                    </a:p>
                  </a:txBody>
                  <a:tcPr marL="68580" marR="68580" marT="34290" marB="34290"/>
                </a:tc>
                <a:tc>
                  <a:txBody>
                    <a:bodyPr/>
                    <a:lstStyle/>
                    <a:p>
                      <a:r>
                        <a:rPr lang="es-CO" sz="1600" dirty="0" smtClean="0">
                          <a:latin typeface="+mn-lt"/>
                        </a:rPr>
                        <a:t>La rentabilidad</a:t>
                      </a:r>
                      <a:r>
                        <a:rPr lang="es-CO" sz="1600" baseline="0" dirty="0" smtClean="0">
                          <a:latin typeface="+mn-lt"/>
                        </a:rPr>
                        <a:t> está en la alta complejidad</a:t>
                      </a:r>
                      <a:endParaRPr lang="es-CO" sz="1600" dirty="0">
                        <a:latin typeface="+mn-lt"/>
                      </a:endParaRPr>
                    </a:p>
                  </a:txBody>
                  <a:tcPr marL="68580" marR="68580" marT="34290" marB="34290"/>
                </a:tc>
              </a:tr>
            </a:tbl>
          </a:graphicData>
        </a:graphic>
      </p:graphicFrame>
    </p:spTree>
    <p:extLst>
      <p:ext uri="{BB962C8B-B14F-4D97-AF65-F5344CB8AC3E}">
        <p14:creationId xmlns:p14="http://schemas.microsoft.com/office/powerpoint/2010/main" val="5210091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sz="1800" dirty="0">
                <a:solidFill>
                  <a:schemeClr val="accent1"/>
                </a:solidFill>
              </a:rPr>
              <a:t>Las soluciones dependen de la manera de entender los problemas</a:t>
            </a:r>
            <a:endParaRPr lang="es-CO" sz="1500" dirty="0">
              <a:solidFill>
                <a:srgbClr val="FFFF00"/>
              </a:solidFill>
            </a:endParaRP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1225380322"/>
              </p:ext>
            </p:extLst>
          </p:nvPr>
        </p:nvGraphicFramePr>
        <p:xfrm>
          <a:off x="1115615" y="2187178"/>
          <a:ext cx="6563916" cy="4266158"/>
        </p:xfrm>
        <a:graphic>
          <a:graphicData uri="http://schemas.openxmlformats.org/drawingml/2006/table">
            <a:tbl>
              <a:tblPr firstRow="1" bandRow="1">
                <a:tableStyleId>{5C22544A-7EE6-4342-B048-85BDC9FD1C3A}</a:tableStyleId>
              </a:tblPr>
              <a:tblGrid>
                <a:gridCol w="2167931"/>
                <a:gridCol w="2208013"/>
                <a:gridCol w="2187972"/>
              </a:tblGrid>
              <a:tr h="708992">
                <a:tc>
                  <a:txBody>
                    <a:bodyPr/>
                    <a:lstStyle/>
                    <a:p>
                      <a:pPr algn="ctr"/>
                      <a:r>
                        <a:rPr lang="es-CO" sz="1800" dirty="0" smtClean="0">
                          <a:latin typeface="+mn-lt"/>
                        </a:rPr>
                        <a:t>Problema</a:t>
                      </a:r>
                      <a:endParaRPr lang="es-CO" sz="1800" dirty="0">
                        <a:latin typeface="+mn-lt"/>
                      </a:endParaRPr>
                    </a:p>
                  </a:txBody>
                  <a:tcPr marL="68580" marR="68580" marT="34290" marB="34290"/>
                </a:tc>
                <a:tc>
                  <a:txBody>
                    <a:bodyPr/>
                    <a:lstStyle/>
                    <a:p>
                      <a:pPr algn="ctr"/>
                      <a:r>
                        <a:rPr lang="es-CO" sz="1800" dirty="0" smtClean="0">
                          <a:latin typeface="+mn-lt"/>
                        </a:rPr>
                        <a:t>Explicación 1</a:t>
                      </a:r>
                      <a:endParaRPr lang="es-CO" sz="1800" dirty="0">
                        <a:latin typeface="+mn-lt"/>
                      </a:endParaRPr>
                    </a:p>
                  </a:txBody>
                  <a:tcPr marL="68580" marR="68580" marT="34290" marB="34290"/>
                </a:tc>
                <a:tc>
                  <a:txBody>
                    <a:bodyPr/>
                    <a:lstStyle/>
                    <a:p>
                      <a:pPr algn="ctr"/>
                      <a:r>
                        <a:rPr lang="es-CO" sz="1800" dirty="0" smtClean="0">
                          <a:latin typeface="+mn-lt"/>
                        </a:rPr>
                        <a:t>Explicación 2</a:t>
                      </a:r>
                      <a:endParaRPr lang="es-CO" sz="1800" dirty="0">
                        <a:latin typeface="+mn-lt"/>
                      </a:endParaRPr>
                    </a:p>
                  </a:txBody>
                  <a:tcPr marL="68580" marR="68580" marT="34290" marB="34290"/>
                </a:tc>
              </a:tr>
              <a:tr h="1808967">
                <a:tc>
                  <a:txBody>
                    <a:bodyPr/>
                    <a:lstStyle/>
                    <a:p>
                      <a:r>
                        <a:rPr lang="es-CO" sz="1800" dirty="0" smtClean="0">
                          <a:latin typeface="+mn-lt"/>
                        </a:rPr>
                        <a:t>Insuficiencia</a:t>
                      </a:r>
                      <a:r>
                        <a:rPr lang="es-CO" sz="1800" baseline="0" dirty="0" smtClean="0">
                          <a:latin typeface="+mn-lt"/>
                        </a:rPr>
                        <a:t> y m</a:t>
                      </a:r>
                      <a:r>
                        <a:rPr lang="es-CO" sz="1800" dirty="0" smtClean="0">
                          <a:latin typeface="+mn-lt"/>
                        </a:rPr>
                        <a:t>ala distribución de personal con precariedad</a:t>
                      </a:r>
                      <a:r>
                        <a:rPr lang="es-CO" sz="1800" baseline="0" dirty="0" smtClean="0">
                          <a:latin typeface="+mn-lt"/>
                        </a:rPr>
                        <a:t> laboral</a:t>
                      </a:r>
                      <a:endParaRPr lang="es-CO" sz="1800" dirty="0">
                        <a:latin typeface="+mn-lt"/>
                      </a:endParaRPr>
                    </a:p>
                  </a:txBody>
                  <a:tcPr marL="68580" marR="68580" marT="34290" marB="34290"/>
                </a:tc>
                <a:tc>
                  <a:txBody>
                    <a:bodyPr/>
                    <a:lstStyle/>
                    <a:p>
                      <a:r>
                        <a:rPr lang="es-CO" sz="1800" dirty="0" smtClean="0">
                          <a:latin typeface="+mn-lt"/>
                        </a:rPr>
                        <a:t>Falta de regulación</a:t>
                      </a:r>
                      <a:r>
                        <a:rPr lang="es-CO" sz="1800" baseline="0" dirty="0" smtClean="0">
                          <a:latin typeface="+mn-lt"/>
                        </a:rPr>
                        <a:t> del mercado educativo</a:t>
                      </a:r>
                      <a:endParaRPr lang="es-CO" sz="1800" dirty="0">
                        <a:latin typeface="+mn-lt"/>
                      </a:endParaRPr>
                    </a:p>
                  </a:txBody>
                  <a:tcPr marL="68580" marR="68580" marT="34290" marB="34290"/>
                </a:tc>
                <a:tc>
                  <a:txBody>
                    <a:bodyPr/>
                    <a:lstStyle/>
                    <a:p>
                      <a:r>
                        <a:rPr lang="es-CO" sz="1800" dirty="0" smtClean="0">
                          <a:latin typeface="+mn-lt"/>
                        </a:rPr>
                        <a:t>Concentración de la formación en especialidades rentables</a:t>
                      </a:r>
                      <a:endParaRPr lang="es-CO" sz="1800" dirty="0">
                        <a:latin typeface="+mn-lt"/>
                      </a:endParaRPr>
                    </a:p>
                  </a:txBody>
                  <a:tcPr marL="68580" marR="68580" marT="34290" marB="34290"/>
                </a:tc>
              </a:tr>
              <a:tr h="1748199">
                <a:tc>
                  <a:txBody>
                    <a:bodyPr/>
                    <a:lstStyle/>
                    <a:p>
                      <a:r>
                        <a:rPr lang="es-CO" sz="1800" dirty="0" smtClean="0">
                          <a:latin typeface="+mn-lt"/>
                        </a:rPr>
                        <a:t>Separación entre atención individual y salud pública</a:t>
                      </a:r>
                      <a:endParaRPr lang="es-CO" sz="1800" dirty="0">
                        <a:latin typeface="+mn-lt"/>
                      </a:endParaRPr>
                    </a:p>
                  </a:txBody>
                  <a:tcPr marL="68580" marR="68580" marT="34290" marB="34290"/>
                </a:tc>
                <a:tc>
                  <a:txBody>
                    <a:bodyPr/>
                    <a:lstStyle/>
                    <a:p>
                      <a:r>
                        <a:rPr lang="es-CO" sz="1800" dirty="0" smtClean="0">
                          <a:latin typeface="+mn-lt"/>
                        </a:rPr>
                        <a:t>Falta de coordinación ET-EPS y de</a:t>
                      </a:r>
                      <a:r>
                        <a:rPr lang="es-CO" sz="1800" baseline="0" dirty="0" smtClean="0">
                          <a:latin typeface="+mn-lt"/>
                        </a:rPr>
                        <a:t> vigilancia y control</a:t>
                      </a:r>
                      <a:endParaRPr lang="es-CO" sz="1800" dirty="0">
                        <a:latin typeface="+mn-lt"/>
                      </a:endParaRPr>
                    </a:p>
                  </a:txBody>
                  <a:tcPr marL="68580" marR="68580" marT="34290" marB="34290"/>
                </a:tc>
                <a:tc>
                  <a:txBody>
                    <a:bodyPr/>
                    <a:lstStyle/>
                    <a:p>
                      <a:r>
                        <a:rPr lang="es-CO" sz="1800" dirty="0" smtClean="0">
                          <a:latin typeface="+mn-lt"/>
                        </a:rPr>
                        <a:t>Separación teórica de bienes privados (mercado) y públicos (Estado)</a:t>
                      </a:r>
                      <a:r>
                        <a:rPr lang="es-CO" sz="1800" baseline="0" dirty="0" smtClean="0">
                          <a:latin typeface="+mn-lt"/>
                        </a:rPr>
                        <a:t>.</a:t>
                      </a:r>
                      <a:endParaRPr lang="es-CO" sz="1800" dirty="0">
                        <a:latin typeface="+mn-lt"/>
                      </a:endParaRPr>
                    </a:p>
                  </a:txBody>
                  <a:tcPr marL="68580" marR="68580" marT="34290" marB="34290"/>
                </a:tc>
              </a:tr>
            </a:tbl>
          </a:graphicData>
        </a:graphic>
      </p:graphicFrame>
    </p:spTree>
    <p:extLst>
      <p:ext uri="{BB962C8B-B14F-4D97-AF65-F5344CB8AC3E}">
        <p14:creationId xmlns:p14="http://schemas.microsoft.com/office/powerpoint/2010/main" val="20779251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698500" y="2276872"/>
            <a:ext cx="7747000" cy="1656184"/>
          </a:xfrm>
          <a:prstGeom prst="rect">
            <a:avLst/>
          </a:prstGeom>
        </p:spPr>
      </p:pic>
      <p:sp>
        <p:nvSpPr>
          <p:cNvPr id="3" name="Título 2"/>
          <p:cNvSpPr>
            <a:spLocks noGrp="1"/>
          </p:cNvSpPr>
          <p:nvPr>
            <p:ph type="title"/>
          </p:nvPr>
        </p:nvSpPr>
        <p:spPr/>
        <p:txBody>
          <a:bodyPr/>
          <a:lstStyle/>
          <a:p>
            <a:r>
              <a:rPr lang="es-CO" dirty="0" smtClean="0"/>
              <a:t>Felicidades FADSP </a:t>
            </a:r>
            <a:endParaRPr lang="es-CO" dirty="0"/>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6353" y="4293096"/>
            <a:ext cx="2438400" cy="2353444"/>
          </a:xfrm>
          <a:prstGeom prst="rect">
            <a:avLst/>
          </a:prstGeom>
        </p:spPr>
      </p:pic>
      <p:sp>
        <p:nvSpPr>
          <p:cNvPr id="6" name="CuadroTexto 5"/>
          <p:cNvSpPr txBox="1"/>
          <p:nvPr/>
        </p:nvSpPr>
        <p:spPr>
          <a:xfrm>
            <a:off x="698500" y="4585522"/>
            <a:ext cx="5368350" cy="1446550"/>
          </a:xfrm>
          <a:prstGeom prst="rect">
            <a:avLst/>
          </a:prstGeom>
          <a:noFill/>
        </p:spPr>
        <p:txBody>
          <a:bodyPr wrap="square" rtlCol="0">
            <a:spAutoFit/>
          </a:bodyPr>
          <a:lstStyle/>
          <a:p>
            <a:r>
              <a:rPr lang="es-CO" sz="4400" dirty="0" smtClean="0">
                <a:solidFill>
                  <a:schemeClr val="accent1"/>
                </a:solidFill>
                <a:latin typeface="AR BERKLEY" panose="02000000000000000000" pitchFamily="2" charset="0"/>
              </a:rPr>
              <a:t>La solidaridad es la ternura de los pueblos</a:t>
            </a:r>
            <a:endParaRPr lang="es-CO" sz="4400" dirty="0">
              <a:solidFill>
                <a:schemeClr val="accent1"/>
              </a:solidFill>
              <a:latin typeface="AR BERKLEY" panose="02000000000000000000" pitchFamily="2" charset="0"/>
            </a:endParaRPr>
          </a:p>
        </p:txBody>
      </p:sp>
    </p:spTree>
    <p:extLst>
      <p:ext uri="{BB962C8B-B14F-4D97-AF65-F5344CB8AC3E}">
        <p14:creationId xmlns:p14="http://schemas.microsoft.com/office/powerpoint/2010/main" val="4234111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sz="1500" dirty="0">
                <a:solidFill>
                  <a:schemeClr val="accent1"/>
                </a:solidFill>
              </a:rPr>
              <a:t>Los obstáculos estructurales de la “alineación de incentivos”</a:t>
            </a:r>
            <a:endParaRPr lang="es-CO" sz="1500" dirty="0">
              <a:solidFill>
                <a:srgbClr val="FFFF00"/>
              </a:solidFill>
            </a:endParaRPr>
          </a:p>
        </p:txBody>
      </p:sp>
      <p:sp>
        <p:nvSpPr>
          <p:cNvPr id="3" name="2 Marcador de contenido"/>
          <p:cNvSpPr>
            <a:spLocks noGrp="1"/>
          </p:cNvSpPr>
          <p:nvPr>
            <p:ph idx="1"/>
          </p:nvPr>
        </p:nvSpPr>
        <p:spPr>
          <a:xfrm>
            <a:off x="1507331" y="4509120"/>
            <a:ext cx="6172200" cy="1242138"/>
          </a:xfrm>
        </p:spPr>
        <p:txBody>
          <a:bodyPr/>
          <a:lstStyle/>
          <a:p>
            <a:pPr lvl="2">
              <a:spcBef>
                <a:spcPts val="450"/>
              </a:spcBef>
              <a:spcAft>
                <a:spcPts val="450"/>
              </a:spcAft>
            </a:pPr>
            <a:r>
              <a:rPr lang="es-CO" sz="1050" dirty="0"/>
              <a:t>IPS: menos competencia, más integración (</a:t>
            </a:r>
            <a:r>
              <a:rPr lang="es-CO" sz="1050" dirty="0" err="1"/>
              <a:t>cuasimonopolios</a:t>
            </a:r>
            <a:r>
              <a:rPr lang="es-CO" sz="1050" dirty="0"/>
              <a:t> por redes).</a:t>
            </a:r>
          </a:p>
          <a:p>
            <a:pPr lvl="2">
              <a:spcBef>
                <a:spcPts val="450"/>
              </a:spcBef>
              <a:spcAft>
                <a:spcPts val="450"/>
              </a:spcAft>
            </a:pPr>
            <a:r>
              <a:rPr lang="es-CO" sz="1050" dirty="0"/>
              <a:t>Formadores: estímulos para MF, SF y C, ciertas especialidades (en IPS de alta complejidad)</a:t>
            </a:r>
          </a:p>
          <a:p>
            <a:pPr lvl="1">
              <a:spcBef>
                <a:spcPts val="900"/>
              </a:spcBef>
              <a:spcAft>
                <a:spcPts val="450"/>
              </a:spcAft>
            </a:pPr>
            <a:endParaRPr lang="es-CO" sz="1500" dirty="0"/>
          </a:p>
        </p:txBody>
      </p:sp>
      <p:graphicFrame>
        <p:nvGraphicFramePr>
          <p:cNvPr id="4" name="Tabla 3"/>
          <p:cNvGraphicFramePr>
            <a:graphicFrameLocks noGrp="1"/>
          </p:cNvGraphicFramePr>
          <p:nvPr>
            <p:extLst>
              <p:ext uri="{D42A27DB-BD31-4B8C-83A1-F6EECF244321}">
                <p14:modId xmlns:p14="http://schemas.microsoft.com/office/powerpoint/2010/main" val="603859542"/>
              </p:ext>
            </p:extLst>
          </p:nvPr>
        </p:nvGraphicFramePr>
        <p:xfrm>
          <a:off x="251520" y="1624405"/>
          <a:ext cx="8640960" cy="5340276"/>
        </p:xfrm>
        <a:graphic>
          <a:graphicData uri="http://schemas.openxmlformats.org/drawingml/2006/table">
            <a:tbl>
              <a:tblPr firstRow="1" bandRow="1">
                <a:tableStyleId>{5C22544A-7EE6-4342-B048-85BDC9FD1C3A}</a:tableStyleId>
              </a:tblPr>
              <a:tblGrid>
                <a:gridCol w="3614757"/>
                <a:gridCol w="5026203"/>
              </a:tblGrid>
              <a:tr h="297576">
                <a:tc>
                  <a:txBody>
                    <a:bodyPr/>
                    <a:lstStyle/>
                    <a:p>
                      <a:pPr algn="ctr"/>
                      <a:r>
                        <a:rPr lang="es-CO" sz="1400" dirty="0" smtClean="0"/>
                        <a:t>Propuesta</a:t>
                      </a:r>
                      <a:endParaRPr lang="es-CO" sz="1400" dirty="0"/>
                    </a:p>
                  </a:txBody>
                  <a:tcPr marL="68580" marR="68580" marT="34290" marB="34290"/>
                </a:tc>
                <a:tc>
                  <a:txBody>
                    <a:bodyPr/>
                    <a:lstStyle/>
                    <a:p>
                      <a:pPr algn="ctr"/>
                      <a:r>
                        <a:rPr lang="es-CO" sz="1400" dirty="0" smtClean="0"/>
                        <a:t>Obstáculo estructural</a:t>
                      </a:r>
                      <a:endParaRPr lang="es-CO" sz="1400" dirty="0"/>
                    </a:p>
                  </a:txBody>
                  <a:tcPr marL="68580" marR="68580" marT="34290" marB="34290"/>
                </a:tc>
              </a:tr>
              <a:tr h="1680900">
                <a:tc>
                  <a:txBody>
                    <a:bodyPr/>
                    <a:lstStyle/>
                    <a:p>
                      <a:r>
                        <a:rPr lang="es-CO" sz="2000" dirty="0" smtClean="0"/>
                        <a:t>Exclusiones y autocuidado</a:t>
                      </a:r>
                      <a:endParaRPr lang="es-CO" sz="2000" dirty="0"/>
                    </a:p>
                  </a:txBody>
                  <a:tcPr marL="68580" marR="68580" marT="34290" marB="34290"/>
                </a:tc>
                <a:tc>
                  <a:txBody>
                    <a:bodyPr/>
                    <a:lstStyle/>
                    <a:p>
                      <a:pPr marL="285750" indent="-285750">
                        <a:buFont typeface="Arial" panose="020B0604020202020204" pitchFamily="34" charset="0"/>
                        <a:buChar char="•"/>
                      </a:pPr>
                      <a:r>
                        <a:rPr lang="es-CO" sz="2000" dirty="0" smtClean="0"/>
                        <a:t>Capacidad de pago como ordenador del acceso y calidad desigual se profundiza</a:t>
                      </a:r>
                    </a:p>
                    <a:p>
                      <a:pPr marL="285750" indent="-285750">
                        <a:buFont typeface="Arial" panose="020B0604020202020204" pitchFamily="34" charset="0"/>
                        <a:buChar char="•"/>
                      </a:pPr>
                      <a:r>
                        <a:rPr lang="es-CO" sz="2000" dirty="0" smtClean="0"/>
                        <a:t>Cambios en comportamientos sin afectar condiciones de vida</a:t>
                      </a:r>
                    </a:p>
                    <a:p>
                      <a:pPr marL="285750" indent="-285750">
                        <a:buFont typeface="Arial" panose="020B0604020202020204" pitchFamily="34" charset="0"/>
                        <a:buChar char="•"/>
                      </a:pPr>
                      <a:r>
                        <a:rPr lang="es-CO" sz="2000" dirty="0" smtClean="0"/>
                        <a:t>Consumismo</a:t>
                      </a:r>
                      <a:r>
                        <a:rPr lang="es-CO" sz="2000" baseline="0" dirty="0" smtClean="0"/>
                        <a:t> individualista</a:t>
                      </a:r>
                      <a:endParaRPr lang="es-CO" sz="2000" dirty="0"/>
                    </a:p>
                  </a:txBody>
                  <a:tcPr marL="68580" marR="68580" marT="34290" marB="34290"/>
                </a:tc>
              </a:tr>
              <a:tr h="715790">
                <a:tc>
                  <a:txBody>
                    <a:bodyPr/>
                    <a:lstStyle/>
                    <a:p>
                      <a:r>
                        <a:rPr lang="es-CO" sz="2000" dirty="0" smtClean="0"/>
                        <a:t>ET coordina articulación</a:t>
                      </a:r>
                      <a:r>
                        <a:rPr lang="es-CO" sz="2000" baseline="0" dirty="0" smtClean="0"/>
                        <a:t> PIC-POS, según MIAS</a:t>
                      </a:r>
                      <a:endParaRPr lang="es-CO" sz="2000" dirty="0"/>
                    </a:p>
                  </a:txBody>
                  <a:tcPr marL="68580" marR="68580" marT="34290" marB="34290"/>
                </a:tc>
                <a:tc>
                  <a:txBody>
                    <a:bodyPr/>
                    <a:lstStyle/>
                    <a:p>
                      <a:pPr marL="285750" indent="-285750">
                        <a:buFont typeface="Arial" panose="020B0604020202020204" pitchFamily="34" charset="0"/>
                        <a:buChar char="•"/>
                      </a:pPr>
                      <a:r>
                        <a:rPr lang="es-CO" sz="2000" dirty="0" smtClean="0"/>
                        <a:t>Pérdida de institucionalidad en ET vs poder económico</a:t>
                      </a:r>
                      <a:r>
                        <a:rPr lang="es-CO" sz="2000" baseline="0" dirty="0" smtClean="0"/>
                        <a:t> de las EPS</a:t>
                      </a:r>
                      <a:endParaRPr lang="es-CO" sz="2000" dirty="0"/>
                    </a:p>
                  </a:txBody>
                  <a:tcPr marL="68580" marR="68580" marT="34290" marB="34290"/>
                </a:tc>
              </a:tr>
              <a:tr h="2646010">
                <a:tc>
                  <a:txBody>
                    <a:bodyPr/>
                    <a:lstStyle/>
                    <a:p>
                      <a:r>
                        <a:rPr lang="es-CO" sz="2000" dirty="0" smtClean="0"/>
                        <a:t>EPS incorpora</a:t>
                      </a:r>
                      <a:r>
                        <a:rPr lang="es-CO" sz="2000" baseline="0" dirty="0" smtClean="0"/>
                        <a:t> MIAS-RIAS x RISS</a:t>
                      </a:r>
                      <a:endParaRPr lang="es-CO" sz="2000" dirty="0"/>
                    </a:p>
                  </a:txBody>
                  <a:tcPr marL="68580" marR="68580" marT="34290" marB="34290"/>
                </a:tc>
                <a:tc>
                  <a:txBody>
                    <a:bodyPr/>
                    <a:lstStyle/>
                    <a:p>
                      <a:pPr marL="285750" indent="-285750">
                        <a:buFont typeface="Arial" panose="020B0604020202020204" pitchFamily="34" charset="0"/>
                        <a:buChar char="•"/>
                      </a:pPr>
                      <a:r>
                        <a:rPr lang="es-CO" sz="2000" dirty="0" smtClean="0"/>
                        <a:t>Sí y sólo si son rentables</a:t>
                      </a:r>
                      <a:r>
                        <a:rPr lang="es-CO" sz="2000" baseline="0" dirty="0" smtClean="0"/>
                        <a:t> (¿integración vertical o contratos por capitación que transfieren el riego al prestador?)</a:t>
                      </a:r>
                    </a:p>
                    <a:p>
                      <a:pPr marL="285750" indent="-285750">
                        <a:buFont typeface="Arial" panose="020B0604020202020204" pitchFamily="34" charset="0"/>
                        <a:buChar char="•"/>
                      </a:pPr>
                      <a:r>
                        <a:rPr lang="es-CO" sz="2000" baseline="0" dirty="0" smtClean="0"/>
                        <a:t>Predomina lógica de atención individual (guías clínicas) vs autonomía profesional y enfoque diferencial</a:t>
                      </a:r>
                    </a:p>
                    <a:p>
                      <a:pPr marL="285750" indent="-285750">
                        <a:buFont typeface="Arial" panose="020B0604020202020204" pitchFamily="34" charset="0"/>
                        <a:buChar char="•"/>
                      </a:pPr>
                      <a:r>
                        <a:rPr lang="es-CO" sz="2000" baseline="0" dirty="0" smtClean="0"/>
                        <a:t>Aseguramiento rompe poblaciones y territorios</a:t>
                      </a:r>
                      <a:endParaRPr lang="es-CO" sz="2000" dirty="0"/>
                    </a:p>
                  </a:txBody>
                  <a:tcPr marL="68580" marR="68580" marT="34290" marB="34290"/>
                </a:tc>
              </a:tr>
            </a:tbl>
          </a:graphicData>
        </a:graphic>
      </p:graphicFrame>
    </p:spTree>
    <p:extLst>
      <p:ext uri="{BB962C8B-B14F-4D97-AF65-F5344CB8AC3E}">
        <p14:creationId xmlns:p14="http://schemas.microsoft.com/office/powerpoint/2010/main" val="13497102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sz="1500" dirty="0">
                <a:solidFill>
                  <a:schemeClr val="accent1"/>
                </a:solidFill>
              </a:rPr>
              <a:t>Los obstáculos estructurales de la “alineación de incentivos”</a:t>
            </a:r>
            <a:endParaRPr lang="es-CO" sz="1500" dirty="0">
              <a:solidFill>
                <a:srgbClr val="FFFF00"/>
              </a:solidFill>
            </a:endParaRPr>
          </a:p>
        </p:txBody>
      </p:sp>
      <p:graphicFrame>
        <p:nvGraphicFramePr>
          <p:cNvPr id="4" name="Tabla 3"/>
          <p:cNvGraphicFramePr>
            <a:graphicFrameLocks noGrp="1"/>
          </p:cNvGraphicFramePr>
          <p:nvPr>
            <p:extLst>
              <p:ext uri="{D42A27DB-BD31-4B8C-83A1-F6EECF244321}">
                <p14:modId xmlns:p14="http://schemas.microsoft.com/office/powerpoint/2010/main" val="2108932621"/>
              </p:ext>
            </p:extLst>
          </p:nvPr>
        </p:nvGraphicFramePr>
        <p:xfrm>
          <a:off x="1507330" y="1905002"/>
          <a:ext cx="7097118" cy="4116287"/>
        </p:xfrm>
        <a:graphic>
          <a:graphicData uri="http://schemas.openxmlformats.org/drawingml/2006/table">
            <a:tbl>
              <a:tblPr firstRow="1" bandRow="1">
                <a:tableStyleId>{5C22544A-7EE6-4342-B048-85BDC9FD1C3A}</a:tableStyleId>
              </a:tblPr>
              <a:tblGrid>
                <a:gridCol w="3548559"/>
                <a:gridCol w="3548559"/>
              </a:tblGrid>
              <a:tr h="448404">
                <a:tc>
                  <a:txBody>
                    <a:bodyPr/>
                    <a:lstStyle/>
                    <a:p>
                      <a:pPr algn="ctr"/>
                      <a:r>
                        <a:rPr lang="es-CO" sz="1400" dirty="0" smtClean="0"/>
                        <a:t>Propuesta</a:t>
                      </a:r>
                      <a:endParaRPr lang="es-CO" sz="1400" dirty="0"/>
                    </a:p>
                  </a:txBody>
                  <a:tcPr marL="68580" marR="68580" marT="34290" marB="34290"/>
                </a:tc>
                <a:tc>
                  <a:txBody>
                    <a:bodyPr/>
                    <a:lstStyle/>
                    <a:p>
                      <a:pPr algn="ctr"/>
                      <a:r>
                        <a:rPr lang="es-CO" sz="1400" dirty="0" smtClean="0"/>
                        <a:t>Obstáculo estructural</a:t>
                      </a:r>
                      <a:endParaRPr lang="es-CO" sz="1400" dirty="0"/>
                    </a:p>
                  </a:txBody>
                  <a:tcPr marL="68580" marR="68580" marT="34290" marB="34290"/>
                </a:tc>
              </a:tr>
              <a:tr h="1456577">
                <a:tc>
                  <a:txBody>
                    <a:bodyPr/>
                    <a:lstStyle/>
                    <a:p>
                      <a:r>
                        <a:rPr lang="es-CO" sz="1400" dirty="0" smtClean="0"/>
                        <a:t>IPS integradas en redes</a:t>
                      </a:r>
                      <a:endParaRPr lang="es-CO" sz="1400" dirty="0"/>
                    </a:p>
                  </a:txBody>
                  <a:tcPr marL="68580" marR="68580" marT="34290" marB="34290"/>
                </a:tc>
                <a:tc>
                  <a:txBody>
                    <a:bodyPr/>
                    <a:lstStyle/>
                    <a:p>
                      <a:pPr marL="285750" indent="-285750">
                        <a:buFont typeface="Arial" panose="020B0604020202020204" pitchFamily="34" charset="0"/>
                        <a:buChar char="•"/>
                      </a:pPr>
                      <a:r>
                        <a:rPr lang="es-CO" sz="1400" dirty="0" smtClean="0"/>
                        <a:t>Contratación</a:t>
                      </a:r>
                      <a:r>
                        <a:rPr lang="es-CO" sz="1400" baseline="0" dirty="0" smtClean="0"/>
                        <a:t> EPS-IPS rentable según tarifas en competencia.</a:t>
                      </a:r>
                    </a:p>
                    <a:p>
                      <a:pPr marL="285750" indent="-285750">
                        <a:buFont typeface="Arial" panose="020B0604020202020204" pitchFamily="34" charset="0"/>
                        <a:buChar char="•"/>
                      </a:pPr>
                      <a:r>
                        <a:rPr lang="es-CO" sz="1400" baseline="0" dirty="0" smtClean="0"/>
                        <a:t>Traslado de costos por resultados a prestadores.</a:t>
                      </a:r>
                    </a:p>
                    <a:p>
                      <a:pPr marL="285750" indent="-285750">
                        <a:buFont typeface="Arial" panose="020B0604020202020204" pitchFamily="34" charset="0"/>
                        <a:buChar char="•"/>
                      </a:pPr>
                      <a:r>
                        <a:rPr lang="es-CO" sz="1400" baseline="0" dirty="0" smtClean="0"/>
                        <a:t>Rentabilidad de IPS en alto costo</a:t>
                      </a:r>
                    </a:p>
                  </a:txBody>
                  <a:tcPr marL="68580" marR="68580" marT="34290" marB="34290"/>
                </a:tc>
              </a:tr>
              <a:tr h="1105653">
                <a:tc>
                  <a:txBody>
                    <a:bodyPr/>
                    <a:lstStyle/>
                    <a:p>
                      <a:r>
                        <a:rPr lang="es-CO" sz="1400" dirty="0" smtClean="0"/>
                        <a:t>Control de precios</a:t>
                      </a:r>
                      <a:r>
                        <a:rPr lang="es-CO" sz="1400" baseline="0" dirty="0" smtClean="0"/>
                        <a:t> de medicamentos y licencia obligatoria</a:t>
                      </a:r>
                      <a:endParaRPr lang="es-CO" sz="1400" dirty="0"/>
                    </a:p>
                  </a:txBody>
                  <a:tcPr marL="68580" marR="68580" marT="34290" marB="34290"/>
                </a:tc>
                <a:tc>
                  <a:txBody>
                    <a:bodyPr/>
                    <a:lstStyle/>
                    <a:p>
                      <a:pPr marL="285750" indent="-285750">
                        <a:buFont typeface="Arial" panose="020B0604020202020204" pitchFamily="34" charset="0"/>
                        <a:buChar char="•"/>
                      </a:pPr>
                      <a:r>
                        <a:rPr lang="es-CO" sz="1400" dirty="0" smtClean="0"/>
                        <a:t>Seguridad</a:t>
                      </a:r>
                      <a:r>
                        <a:rPr lang="es-CO" sz="1400" baseline="0" dirty="0" smtClean="0"/>
                        <a:t> </a:t>
                      </a:r>
                      <a:r>
                        <a:rPr lang="es-CO" sz="1400" baseline="0" dirty="0" smtClean="0"/>
                        <a:t>jurídica, </a:t>
                      </a:r>
                      <a:r>
                        <a:rPr lang="es-CO" sz="1400" baseline="0" dirty="0" err="1" smtClean="0"/>
                        <a:t>TLCs</a:t>
                      </a:r>
                      <a:r>
                        <a:rPr lang="es-CO" sz="1400" baseline="0" dirty="0" smtClean="0"/>
                        <a:t> (TTP y TTIP) en “capitalismo cognitivo”</a:t>
                      </a:r>
                      <a:endParaRPr lang="es-CO" sz="1400" dirty="0"/>
                    </a:p>
                  </a:txBody>
                  <a:tcPr marL="68580" marR="68580" marT="34290" marB="34290"/>
                </a:tc>
              </a:tr>
              <a:tr h="1105653">
                <a:tc>
                  <a:txBody>
                    <a:bodyPr/>
                    <a:lstStyle/>
                    <a:p>
                      <a:r>
                        <a:rPr lang="es-CO" sz="1400" dirty="0" smtClean="0"/>
                        <a:t>Estímulo a formación de especialistas en MF y en </a:t>
                      </a:r>
                      <a:r>
                        <a:rPr lang="es-CO" sz="1400" dirty="0" err="1" smtClean="0"/>
                        <a:t>SFyC</a:t>
                      </a:r>
                      <a:r>
                        <a:rPr lang="es-CO" sz="1400" dirty="0" smtClean="0"/>
                        <a:t>, más otras especialidades</a:t>
                      </a:r>
                      <a:endParaRPr lang="es-CO" sz="1400" dirty="0"/>
                    </a:p>
                  </a:txBody>
                  <a:tcPr marL="68580" marR="68580" marT="34290" marB="34290"/>
                </a:tc>
                <a:tc>
                  <a:txBody>
                    <a:bodyPr/>
                    <a:lstStyle/>
                    <a:p>
                      <a:r>
                        <a:rPr lang="es-CO" sz="1400" dirty="0" smtClean="0"/>
                        <a:t>Adecuación del mercado educativo</a:t>
                      </a:r>
                      <a:r>
                        <a:rPr lang="es-CO" sz="1400" baseline="0" dirty="0" smtClean="0"/>
                        <a:t> a mercado de trabajo debilita criterio, investigación e innovación (consumismo en salud)</a:t>
                      </a:r>
                      <a:endParaRPr lang="es-CO" sz="1400" dirty="0"/>
                    </a:p>
                  </a:txBody>
                  <a:tcPr marL="68580" marR="68580" marT="34290" marB="34290"/>
                </a:tc>
              </a:tr>
            </a:tbl>
          </a:graphicData>
        </a:graphic>
      </p:graphicFrame>
    </p:spTree>
    <p:extLst>
      <p:ext uri="{BB962C8B-B14F-4D97-AF65-F5344CB8AC3E}">
        <p14:creationId xmlns:p14="http://schemas.microsoft.com/office/powerpoint/2010/main" val="6522928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CO" dirty="0" smtClean="0">
                <a:solidFill>
                  <a:schemeClr val="bg1"/>
                </a:solidFill>
              </a:rPr>
              <a:t>Lugares para la acción política</a:t>
            </a:r>
            <a:endParaRPr lang="es-CO" dirty="0">
              <a:solidFill>
                <a:schemeClr val="bg1"/>
              </a:solidFill>
            </a:endParaRPr>
          </a:p>
        </p:txBody>
      </p:sp>
    </p:spTree>
    <p:extLst>
      <p:ext uri="{BB962C8B-B14F-4D97-AF65-F5344CB8AC3E}">
        <p14:creationId xmlns:p14="http://schemas.microsoft.com/office/powerpoint/2010/main" val="31882513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5149" y="867967"/>
            <a:ext cx="6792515" cy="5120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39106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3717" y="867967"/>
            <a:ext cx="6835378" cy="5120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06056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Las alianzas necesarias</a:t>
            </a:r>
            <a:endParaRPr lang="es-CO" dirty="0"/>
          </a:p>
        </p:txBody>
      </p:sp>
      <p:sp>
        <p:nvSpPr>
          <p:cNvPr id="3" name="2 Marcador de contenido"/>
          <p:cNvSpPr>
            <a:spLocks noGrp="1"/>
          </p:cNvSpPr>
          <p:nvPr>
            <p:ph idx="1"/>
          </p:nvPr>
        </p:nvSpPr>
        <p:spPr/>
        <p:txBody>
          <a:bodyPr/>
          <a:lstStyle/>
          <a:p>
            <a:r>
              <a:rPr lang="es-CO" dirty="0" smtClean="0"/>
              <a:t>Aproximación con nuevos actores políticos:</a:t>
            </a:r>
          </a:p>
          <a:p>
            <a:pPr lvl="1"/>
            <a:r>
              <a:rPr lang="es-CO" dirty="0" smtClean="0"/>
              <a:t>Congreso de la Republica, alianzas con partidos y sectores políticos para buscar apoyo a los proyectos de ley ideario político, social y técnico de los actores sociales </a:t>
            </a:r>
          </a:p>
          <a:p>
            <a:pPr lvl="1"/>
            <a:r>
              <a:rPr lang="es-CO" dirty="0" smtClean="0"/>
              <a:t>Coalición de actores, sociales, sindicatos, académicos, gremios de la salud, Alianza Nacional por la Salud</a:t>
            </a:r>
            <a:endParaRPr lang="es-CO" dirty="0"/>
          </a:p>
        </p:txBody>
      </p:sp>
    </p:spTree>
    <p:extLst>
      <p:ext uri="{BB962C8B-B14F-4D97-AF65-F5344CB8AC3E}">
        <p14:creationId xmlns:p14="http://schemas.microsoft.com/office/powerpoint/2010/main" val="11543555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En las alianzas</a:t>
            </a:r>
            <a:endParaRPr lang="es-CO" dirty="0"/>
          </a:p>
        </p:txBody>
      </p:sp>
      <p:sp>
        <p:nvSpPr>
          <p:cNvPr id="3" name="2 Marcador de contenido"/>
          <p:cNvSpPr>
            <a:spLocks noGrp="1"/>
          </p:cNvSpPr>
          <p:nvPr>
            <p:ph idx="1"/>
          </p:nvPr>
        </p:nvSpPr>
        <p:spPr/>
        <p:txBody>
          <a:bodyPr>
            <a:normAutofit fontScale="92500" lnSpcReduction="20000"/>
          </a:bodyPr>
          <a:lstStyle/>
          <a:p>
            <a:r>
              <a:rPr lang="es-CO" dirty="0" smtClean="0"/>
              <a:t>La necesidad de consolidar  un movimiento social por la salud con participación de la mayor cantidad de grupos sociales sobre la base de acuerdos de agenda programáticas </a:t>
            </a:r>
          </a:p>
          <a:p>
            <a:r>
              <a:rPr lang="es-CO" dirty="0" smtClean="0"/>
              <a:t>Incremento en la acción social en las  calles y espacios públicos por la defensa de la salud como derecho colectivo .</a:t>
            </a:r>
          </a:p>
          <a:p>
            <a:r>
              <a:rPr lang="es-CO" dirty="0" smtClean="0"/>
              <a:t>Acciones contundentes, dos proyectos de Ley Estatutaria y Ordinaria.</a:t>
            </a:r>
          </a:p>
          <a:p>
            <a:r>
              <a:rPr lang="es-CO" dirty="0" smtClean="0"/>
              <a:t>Difusión en medios de comunicación alternativa</a:t>
            </a:r>
          </a:p>
          <a:p>
            <a:r>
              <a:rPr lang="es-CO" dirty="0" smtClean="0"/>
              <a:t>Soporte con el trabajo de académicos críticos. </a:t>
            </a:r>
            <a:r>
              <a:rPr lang="es-CO" smtClean="0"/>
              <a:t>(Hernández</a:t>
            </a:r>
            <a:r>
              <a:rPr lang="es-CO" dirty="0" smtClean="0"/>
              <a:t>, Franco, Vega</a:t>
            </a:r>
            <a:r>
              <a:rPr lang="es-CO" smtClean="0"/>
              <a:t>, Molina).</a:t>
            </a:r>
            <a:endParaRPr lang="es-CO" dirty="0" smtClean="0"/>
          </a:p>
          <a:p>
            <a:endParaRPr lang="es-CO" dirty="0" smtClean="0"/>
          </a:p>
          <a:p>
            <a:endParaRPr lang="es-CO" dirty="0"/>
          </a:p>
        </p:txBody>
      </p:sp>
    </p:spTree>
    <p:extLst>
      <p:ext uri="{BB962C8B-B14F-4D97-AF65-F5344CB8AC3E}">
        <p14:creationId xmlns:p14="http://schemas.microsoft.com/office/powerpoint/2010/main" val="22557456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sz="quarter"/>
          </p:nvPr>
        </p:nvSpPr>
        <p:spPr/>
        <p:txBody>
          <a:bodyPr/>
          <a:lstStyle/>
          <a:p>
            <a:endParaRPr lang="es-CO" dirty="0"/>
          </a:p>
        </p:txBody>
      </p:sp>
      <p:pic>
        <p:nvPicPr>
          <p:cNvPr id="95235" name="Picture 3" descr="Campamento"/>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377555" y="1646636"/>
            <a:ext cx="2431256" cy="340280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5236" name="Picture 4" descr="DSC03875"/>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a:xfrm>
            <a:off x="5922169" y="1484711"/>
            <a:ext cx="1785938" cy="13394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5237" name="Picture 5" descr="DSC03854"/>
          <p:cNvPicPr>
            <a:picLocks noGrp="1" noChangeAspect="1" noChangeArrowheads="1"/>
          </p:cNvPicPr>
          <p:nvPr>
            <p:ph sz="quarter" idx="3"/>
          </p:nvPr>
        </p:nvPicPr>
        <p:blipFill>
          <a:blip r:embed="rId4" cstate="print">
            <a:extLst>
              <a:ext uri="{28A0092B-C50C-407E-A947-70E740481C1C}">
                <a14:useLocalDpi xmlns:a14="http://schemas.microsoft.com/office/drawing/2010/main" val="0"/>
              </a:ext>
            </a:extLst>
          </a:blip>
          <a:srcRect/>
          <a:stretch>
            <a:fillRect/>
          </a:stretch>
        </p:blipFill>
        <p:spPr>
          <a:xfrm>
            <a:off x="4193381" y="2089548"/>
            <a:ext cx="1785938" cy="13394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5238" name="Picture 6" descr="DSC03882"/>
          <p:cNvPicPr>
            <a:picLocks noGrp="1" noChangeAspect="1" noChangeArrowheads="1"/>
          </p:cNvPicPr>
          <p:nvPr>
            <p:ph sz="quarter" idx="4"/>
          </p:nvPr>
        </p:nvPicPr>
        <p:blipFill>
          <a:blip r:embed="rId5" cstate="print">
            <a:extLst>
              <a:ext uri="{28A0092B-C50C-407E-A947-70E740481C1C}">
                <a14:useLocalDpi xmlns:a14="http://schemas.microsoft.com/office/drawing/2010/main" val="0"/>
              </a:ext>
            </a:extLst>
          </a:blip>
          <a:srcRect/>
          <a:stretch>
            <a:fillRect/>
          </a:stretch>
        </p:blipFill>
        <p:spPr>
          <a:xfrm>
            <a:off x="5922169" y="3752850"/>
            <a:ext cx="1785938" cy="133945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5239" name="Picture 7" descr="DSC0395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24301" y="4238625"/>
            <a:ext cx="1875235" cy="1406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80556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38755"/>
            <a:ext cx="8528922" cy="640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rot="5400000">
            <a:off x="4963033" y="3342549"/>
            <a:ext cx="6723315" cy="415498"/>
          </a:xfrm>
          <a:prstGeom prst="rect">
            <a:avLst/>
          </a:prstGeom>
          <a:noFill/>
        </p:spPr>
        <p:txBody>
          <a:bodyPr wrap="none" rtlCol="0">
            <a:spAutoFit/>
          </a:bodyPr>
          <a:lstStyle/>
          <a:p>
            <a:r>
              <a:rPr lang="es-CO" sz="2100" dirty="0"/>
              <a:t>Combinar acciones; denuncia, movilización, formación</a:t>
            </a:r>
            <a:endParaRPr lang="es-CO" sz="2100" dirty="0"/>
          </a:p>
        </p:txBody>
      </p:sp>
    </p:spTree>
    <p:extLst>
      <p:ext uri="{BB962C8B-B14F-4D97-AF65-F5344CB8AC3E}">
        <p14:creationId xmlns:p14="http://schemas.microsoft.com/office/powerpoint/2010/main" val="14659382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43074" y="1089069"/>
            <a:ext cx="3544048" cy="4721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rot="19317857">
            <a:off x="-169635" y="3333238"/>
            <a:ext cx="4698257" cy="1015663"/>
          </a:xfrm>
          <a:prstGeom prst="rect">
            <a:avLst/>
          </a:prstGeom>
        </p:spPr>
        <p:txBody>
          <a:bodyPr wrap="square">
            <a:spAutoFit/>
          </a:bodyPr>
          <a:lstStyle/>
          <a:p>
            <a:r>
              <a:rPr lang="es-CO" sz="2000" dirty="0"/>
              <a:t>Incremento en la acción social en las  calles y espacios públicos por la defensa de la salud como derecho colectivo </a:t>
            </a:r>
            <a:endParaRPr lang="es-CO" sz="2000" dirty="0"/>
          </a:p>
        </p:txBody>
      </p:sp>
    </p:spTree>
    <p:extLst>
      <p:ext uri="{BB962C8B-B14F-4D97-AF65-F5344CB8AC3E}">
        <p14:creationId xmlns:p14="http://schemas.microsoft.com/office/powerpoint/2010/main" val="30160779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43001" y="964407"/>
            <a:ext cx="6107906" cy="5036344"/>
          </a:xfrm>
          <a:noFill/>
        </p:spPr>
      </p:pic>
    </p:spTree>
    <p:extLst>
      <p:ext uri="{BB962C8B-B14F-4D97-AF65-F5344CB8AC3E}">
        <p14:creationId xmlns:p14="http://schemas.microsoft.com/office/powerpoint/2010/main" val="9559442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a:extLst>
              <a:ext uri="{28A0092B-C50C-407E-A947-70E740481C1C}">
                <a14:useLocalDpi xmlns:a14="http://schemas.microsoft.com/office/drawing/2010/main" val="0"/>
              </a:ext>
            </a:extLst>
          </a:blip>
          <a:srcRect/>
          <a:stretch>
            <a:fillRect/>
          </a:stretch>
        </p:blipFill>
        <p:spPr bwMode="auto">
          <a:xfrm>
            <a:off x="179512" y="0"/>
            <a:ext cx="8964488" cy="6669360"/>
          </a:xfrm>
          <a:prstGeom prst="rect">
            <a:avLst/>
          </a:prstGeom>
          <a:noFill/>
        </p:spPr>
      </p:pic>
    </p:spTree>
    <p:extLst>
      <p:ext uri="{BB962C8B-B14F-4D97-AF65-F5344CB8AC3E}">
        <p14:creationId xmlns:p14="http://schemas.microsoft.com/office/powerpoint/2010/main" val="5555906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CO" dirty="0" smtClean="0"/>
              <a:t>Referencias </a:t>
            </a:r>
            <a:endParaRPr lang="es-CO" dirty="0"/>
          </a:p>
        </p:txBody>
      </p:sp>
      <p:sp>
        <p:nvSpPr>
          <p:cNvPr id="2" name="1 Marcador de contenido"/>
          <p:cNvSpPr>
            <a:spLocks noGrp="1"/>
          </p:cNvSpPr>
          <p:nvPr>
            <p:ph idx="1"/>
          </p:nvPr>
        </p:nvSpPr>
        <p:spPr/>
        <p:txBody>
          <a:bodyPr>
            <a:normAutofit fontScale="92500" lnSpcReduction="10000"/>
          </a:bodyPr>
          <a:lstStyle/>
          <a:p>
            <a:r>
              <a:rPr lang="es-CO" dirty="0" smtClean="0"/>
              <a:t>Hernández Mario. La salud en Colombia. Presentación Power point.</a:t>
            </a:r>
          </a:p>
          <a:p>
            <a:r>
              <a:rPr lang="es-CO" dirty="0" smtClean="0"/>
              <a:t>Grupo Guillermo Fergusson. Módulo Escuela de Líderes en salud.</a:t>
            </a:r>
          </a:p>
          <a:p>
            <a:r>
              <a:rPr lang="es-CO" dirty="0" err="1"/>
              <a:t>Laurell</a:t>
            </a:r>
            <a:r>
              <a:rPr lang="es-CO" dirty="0"/>
              <a:t>. Asa </a:t>
            </a:r>
            <a:r>
              <a:rPr lang="es-CO" dirty="0" err="1"/>
              <a:t>C.La</a:t>
            </a:r>
            <a:r>
              <a:rPr lang="es-CO" dirty="0"/>
              <a:t> Segunda Reforma de Salud. Aseguramiento y compra-venta de </a:t>
            </a:r>
            <a:r>
              <a:rPr lang="es-CO" dirty="0" smtClean="0"/>
              <a:t>servicios.</a:t>
            </a:r>
          </a:p>
          <a:p>
            <a:r>
              <a:rPr lang="es-CO" dirty="0"/>
              <a:t>1. </a:t>
            </a:r>
            <a:r>
              <a:rPr lang="es-CO" dirty="0" err="1"/>
              <a:t>Frenk</a:t>
            </a:r>
            <a:r>
              <a:rPr lang="es-CO" dirty="0"/>
              <a:t> J. Londoño JL. 1997. Pluralismo estructurado: hacia un modelo innovador para la reforma de los sistemas de salud en América Latina, en: Observatorio de la Salud : Necesidades, servicios, políticas. México: </a:t>
            </a:r>
            <a:r>
              <a:rPr lang="es-CO" dirty="0" err="1"/>
              <a:t>Funsalud</a:t>
            </a:r>
            <a:r>
              <a:rPr lang="es-CO" dirty="0"/>
              <a:t>.</a:t>
            </a:r>
          </a:p>
          <a:p>
            <a:endParaRPr lang="es-CO" dirty="0"/>
          </a:p>
        </p:txBody>
      </p:sp>
    </p:spTree>
    <p:extLst>
      <p:ext uri="{BB962C8B-B14F-4D97-AF65-F5344CB8AC3E}">
        <p14:creationId xmlns:p14="http://schemas.microsoft.com/office/powerpoint/2010/main" val="24479198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4 CuadroTexto"/>
          <p:cNvSpPr txBox="1">
            <a:spLocks noChangeArrowheads="1"/>
          </p:cNvSpPr>
          <p:nvPr/>
        </p:nvSpPr>
        <p:spPr bwMode="auto">
          <a:xfrm flipH="1">
            <a:off x="6084168" y="5478323"/>
            <a:ext cx="2808312" cy="830997"/>
          </a:xfrm>
          <a:prstGeom prst="rect">
            <a:avLst/>
          </a:prstGeom>
          <a:noFill/>
          <a:ln w="9525">
            <a:noFill/>
            <a:miter lim="800000"/>
            <a:headEnd/>
            <a:tailEnd/>
          </a:ln>
        </p:spPr>
        <p:txBody>
          <a:bodyPr wrap="square">
            <a:spAutoFit/>
          </a:bodyPr>
          <a:lstStyle/>
          <a:p>
            <a:pPr algn="ctr">
              <a:defRPr/>
            </a:pPr>
            <a:r>
              <a:rPr lang="es-MX" sz="2400" b="1" dirty="0">
                <a:solidFill>
                  <a:srgbClr val="00B050"/>
                </a:solidFill>
                <a:effectLst>
                  <a:outerShdw blurRad="38100" dist="38100" dir="2700000" algn="tl">
                    <a:srgbClr val="000000">
                      <a:alpha val="43137"/>
                    </a:srgbClr>
                  </a:outerShdw>
                </a:effectLst>
                <a:latin typeface="+mj-lt"/>
              </a:rPr>
              <a:t>GRACIAS</a:t>
            </a:r>
          </a:p>
          <a:p>
            <a:pPr algn="ctr">
              <a:defRPr/>
            </a:pPr>
            <a:endParaRPr lang="es-MX" sz="2400" b="1" dirty="0">
              <a:solidFill>
                <a:srgbClr val="00B050"/>
              </a:solidFill>
              <a:effectLst>
                <a:outerShdw blurRad="38100" dist="38100" dir="2700000" algn="tl">
                  <a:srgbClr val="000000">
                    <a:alpha val="43137"/>
                  </a:srgbClr>
                </a:outerShdw>
              </a:effectLst>
              <a:latin typeface="+mj-lt"/>
            </a:endParaRPr>
          </a:p>
        </p:txBody>
      </p:sp>
      <p:sp>
        <p:nvSpPr>
          <p:cNvPr id="5" name="4 Rectángulo"/>
          <p:cNvSpPr/>
          <p:nvPr/>
        </p:nvSpPr>
        <p:spPr>
          <a:xfrm>
            <a:off x="467544" y="1973739"/>
            <a:ext cx="4032448" cy="5016758"/>
          </a:xfrm>
          <a:prstGeom prst="rect">
            <a:avLst/>
          </a:prstGeom>
        </p:spPr>
        <p:txBody>
          <a:bodyPr wrap="square">
            <a:spAutoFit/>
          </a:bodyPr>
          <a:lstStyle/>
          <a:p>
            <a:pPr algn="ctr"/>
            <a:r>
              <a:rPr lang="es-MX" sz="3200" b="1" dirty="0">
                <a:solidFill>
                  <a:srgbClr val="FFC000"/>
                </a:solidFill>
                <a:effectLst>
                  <a:outerShdw blurRad="38100" dist="38100" dir="2700000" algn="tl">
                    <a:srgbClr val="000000">
                      <a:alpha val="43137"/>
                    </a:srgbClr>
                  </a:outerShdw>
                </a:effectLst>
                <a:latin typeface="Garamond" pitchFamily="18" charset="0"/>
              </a:rPr>
              <a:t>Para alcanzar el derecho universal a la salud se requiere una nueva correlación de fuerzas.</a:t>
            </a:r>
          </a:p>
          <a:p>
            <a:pPr algn="ctr"/>
            <a:r>
              <a:rPr lang="es-MX" sz="3200" b="1" dirty="0" smtClean="0">
                <a:solidFill>
                  <a:srgbClr val="FFC000"/>
                </a:solidFill>
                <a:effectLst>
                  <a:outerShdw blurRad="38100" dist="38100" dir="2700000" algn="tl">
                    <a:srgbClr val="000000">
                      <a:alpha val="43137"/>
                    </a:srgbClr>
                  </a:outerShdw>
                </a:effectLst>
                <a:latin typeface="Garamond" pitchFamily="18" charset="0"/>
              </a:rPr>
              <a:t>Depende </a:t>
            </a:r>
            <a:r>
              <a:rPr lang="es-MX" sz="3200" b="1" dirty="0">
                <a:solidFill>
                  <a:srgbClr val="FFC000"/>
                </a:solidFill>
                <a:effectLst>
                  <a:outerShdw blurRad="38100" dist="38100" dir="2700000" algn="tl">
                    <a:srgbClr val="000000">
                      <a:alpha val="43137"/>
                    </a:srgbClr>
                  </a:outerShdw>
                </a:effectLst>
                <a:latin typeface="Garamond" pitchFamily="18" charset="0"/>
              </a:rPr>
              <a:t>de la movilización de muchos, comenzando por los trabajadores de la salud</a:t>
            </a:r>
          </a:p>
        </p:txBody>
      </p:sp>
      <p:pic>
        <p:nvPicPr>
          <p:cNvPr id="2" name="Imagen 1"/>
          <p:cNvPicPr>
            <a:picLocks noChangeAspect="1"/>
          </p:cNvPicPr>
          <p:nvPr/>
        </p:nvPicPr>
        <p:blipFill>
          <a:blip r:embed="rId2"/>
          <a:stretch>
            <a:fillRect/>
          </a:stretch>
        </p:blipFill>
        <p:spPr>
          <a:xfrm>
            <a:off x="4499992" y="475232"/>
            <a:ext cx="4392488" cy="4743887"/>
          </a:xfrm>
          <a:prstGeom prst="rect">
            <a:avLst/>
          </a:prstGeom>
        </p:spPr>
      </p:pic>
    </p:spTree>
    <p:extLst>
      <p:ext uri="{BB962C8B-B14F-4D97-AF65-F5344CB8AC3E}">
        <p14:creationId xmlns:p14="http://schemas.microsoft.com/office/powerpoint/2010/main" val="34505377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CO" dirty="0"/>
              <a:t>Evolución de los sistemas de salud  en los países </a:t>
            </a:r>
            <a:r>
              <a:rPr lang="es-CO" dirty="0" smtClean="0"/>
              <a:t>Iberoamericanos</a:t>
            </a:r>
            <a:endParaRPr lang="es-CO" dirty="0"/>
          </a:p>
        </p:txBody>
      </p:sp>
      <p:sp>
        <p:nvSpPr>
          <p:cNvPr id="3" name="Marcador de contenido 2"/>
          <p:cNvSpPr>
            <a:spLocks noGrp="1"/>
          </p:cNvSpPr>
          <p:nvPr>
            <p:ph idx="1"/>
          </p:nvPr>
        </p:nvSpPr>
        <p:spPr/>
        <p:txBody>
          <a:bodyPr/>
          <a:lstStyle/>
          <a:p>
            <a:pPr marL="0" indent="0">
              <a:buNone/>
            </a:pPr>
            <a:r>
              <a:rPr lang="es-CO" dirty="0"/>
              <a:t>Plan de la presentación</a:t>
            </a:r>
            <a:endParaRPr lang="es-CO" dirty="0"/>
          </a:p>
          <a:p>
            <a:r>
              <a:rPr lang="es-CO" dirty="0" smtClean="0"/>
              <a:t>Antecedentes las reformas en salud</a:t>
            </a:r>
          </a:p>
          <a:p>
            <a:r>
              <a:rPr lang="es-CO" dirty="0" smtClean="0"/>
              <a:t>El aseguramiento en la región</a:t>
            </a:r>
          </a:p>
          <a:p>
            <a:r>
              <a:rPr lang="es-CO" dirty="0" smtClean="0"/>
              <a:t>Crisis del modelo</a:t>
            </a:r>
          </a:p>
          <a:p>
            <a:r>
              <a:rPr lang="es-CO" dirty="0" smtClean="0"/>
              <a:t>Caso Colombia</a:t>
            </a:r>
            <a:endParaRPr lang="es-CO" dirty="0"/>
          </a:p>
        </p:txBody>
      </p:sp>
    </p:spTree>
    <p:extLst>
      <p:ext uri="{BB962C8B-B14F-4D97-AF65-F5344CB8AC3E}">
        <p14:creationId xmlns:p14="http://schemas.microsoft.com/office/powerpoint/2010/main" val="4996840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7634" y="1052736"/>
            <a:ext cx="6480720" cy="4482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51662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744310" y="2794636"/>
            <a:ext cx="4932145" cy="293862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buFont typeface="Arial" panose="020B0604020202020204" pitchFamily="34" charset="0"/>
              <a:buChar char="•"/>
            </a:pPr>
            <a:r>
              <a:rPr lang="es-CO" sz="1600" dirty="0">
                <a:solidFill>
                  <a:schemeClr val="tx1"/>
                </a:solidFill>
              </a:rPr>
              <a:t>El  Estado como regulador y el aseguramiento como mecanismo de cobertura universal</a:t>
            </a:r>
          </a:p>
          <a:p>
            <a:pPr marL="214313" indent="-214313">
              <a:buFont typeface="Arial" panose="020B0604020202020204" pitchFamily="34" charset="0"/>
              <a:buChar char="•"/>
            </a:pPr>
            <a:r>
              <a:rPr lang="es-CO" sz="1600" dirty="0">
                <a:solidFill>
                  <a:schemeClr val="tx1"/>
                </a:solidFill>
              </a:rPr>
              <a:t>La separación de funciones entre “regulación / modulación-financiamiento-prestación de servicios” y </a:t>
            </a:r>
          </a:p>
          <a:p>
            <a:pPr marL="214313" indent="-214313">
              <a:buFont typeface="Arial" panose="020B0604020202020204" pitchFamily="34" charset="0"/>
              <a:buChar char="•"/>
            </a:pPr>
            <a:r>
              <a:rPr lang="es-CO" sz="1600" dirty="0">
                <a:solidFill>
                  <a:schemeClr val="tx1"/>
                </a:solidFill>
              </a:rPr>
              <a:t>la asociación público-privada de financiamiento-construcción-administración de infraestructura de salud.</a:t>
            </a:r>
          </a:p>
          <a:p>
            <a:pPr marL="214313" indent="-214313">
              <a:buFont typeface="Arial" panose="020B0604020202020204" pitchFamily="34" charset="0"/>
              <a:buChar char="•"/>
            </a:pPr>
            <a:r>
              <a:rPr lang="es-CO" sz="1600" dirty="0">
                <a:solidFill>
                  <a:schemeClr val="tx1"/>
                </a:solidFill>
              </a:rPr>
              <a:t>“</a:t>
            </a:r>
            <a:r>
              <a:rPr lang="es-CO" sz="1600" dirty="0">
                <a:solidFill>
                  <a:schemeClr val="tx1"/>
                </a:solidFill>
              </a:rPr>
              <a:t>protección social</a:t>
            </a:r>
            <a:r>
              <a:rPr lang="es-CO" sz="1600" dirty="0">
                <a:solidFill>
                  <a:schemeClr val="tx1"/>
                </a:solidFill>
              </a:rPr>
              <a:t>” para transitar al concepto de Gerencia </a:t>
            </a:r>
            <a:r>
              <a:rPr lang="es-CO" sz="1600" dirty="0">
                <a:solidFill>
                  <a:schemeClr val="tx1"/>
                </a:solidFill>
              </a:rPr>
              <a:t>del Riesgo </a:t>
            </a:r>
            <a:r>
              <a:rPr lang="es-CO" sz="1600" dirty="0">
                <a:solidFill>
                  <a:schemeClr val="tx1"/>
                </a:solidFill>
              </a:rPr>
              <a:t>Social (GRS) y de la noción de “pobreza” </a:t>
            </a:r>
            <a:r>
              <a:rPr lang="es-CO" sz="1600" dirty="0">
                <a:solidFill>
                  <a:schemeClr val="tx1"/>
                </a:solidFill>
              </a:rPr>
              <a:t>a la </a:t>
            </a:r>
            <a:r>
              <a:rPr lang="es-CO" sz="1600" dirty="0">
                <a:solidFill>
                  <a:schemeClr val="tx1"/>
                </a:solidFill>
              </a:rPr>
              <a:t>de “vulnerabilidad”.</a:t>
            </a:r>
          </a:p>
          <a:p>
            <a:pPr marL="214313" indent="-214313">
              <a:buFont typeface="Arial" panose="020B0604020202020204" pitchFamily="34" charset="0"/>
              <a:buChar char="•"/>
            </a:pPr>
            <a:endParaRPr lang="es-CO" sz="1350" dirty="0">
              <a:solidFill>
                <a:schemeClr val="tx1"/>
              </a:solidFill>
            </a:endParaRPr>
          </a:p>
        </p:txBody>
      </p:sp>
      <p:sp>
        <p:nvSpPr>
          <p:cNvPr id="3" name="Rectángulo 2"/>
          <p:cNvSpPr/>
          <p:nvPr/>
        </p:nvSpPr>
        <p:spPr>
          <a:xfrm>
            <a:off x="805816" y="1667401"/>
            <a:ext cx="1840427" cy="87863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50" dirty="0">
                <a:solidFill>
                  <a:schemeClr val="tx1"/>
                </a:solidFill>
              </a:rPr>
              <a:t>BM. Informe sobre el desarrollo mundial Invertir en salud 1993</a:t>
            </a:r>
            <a:endParaRPr lang="es-CO" sz="1350" dirty="0">
              <a:solidFill>
                <a:schemeClr val="tx1"/>
              </a:solidFill>
            </a:endParaRPr>
          </a:p>
        </p:txBody>
      </p:sp>
      <p:sp>
        <p:nvSpPr>
          <p:cNvPr id="4" name="Rectángulo 3"/>
          <p:cNvSpPr/>
          <p:nvPr/>
        </p:nvSpPr>
        <p:spPr>
          <a:xfrm>
            <a:off x="3711499" y="1135905"/>
            <a:ext cx="3919013" cy="1444417"/>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50" dirty="0">
                <a:solidFill>
                  <a:schemeClr val="tx1"/>
                </a:solidFill>
              </a:rPr>
              <a:t>(Banco Mundial –BM– y Banco Interamericanos</a:t>
            </a:r>
          </a:p>
          <a:p>
            <a:pPr algn="ctr"/>
            <a:r>
              <a:rPr lang="es-CO" sz="1350" dirty="0">
                <a:solidFill>
                  <a:schemeClr val="tx1"/>
                </a:solidFill>
              </a:rPr>
              <a:t>de Desarrollo –BID–) propusieron una Segunda</a:t>
            </a:r>
          </a:p>
          <a:p>
            <a:pPr algn="ctr"/>
            <a:r>
              <a:rPr lang="es-CO" sz="1350" dirty="0">
                <a:solidFill>
                  <a:schemeClr val="tx1"/>
                </a:solidFill>
              </a:rPr>
              <a:t>Reforma o Modernización del Estado (Cfr. BM,</a:t>
            </a:r>
          </a:p>
          <a:p>
            <a:pPr algn="ctr"/>
            <a:r>
              <a:rPr lang="es-CO" sz="1350" dirty="0">
                <a:solidFill>
                  <a:schemeClr val="tx1"/>
                </a:solidFill>
              </a:rPr>
              <a:t>1997; BM, 1998; González y </a:t>
            </a:r>
            <a:r>
              <a:rPr lang="es-CO" sz="1350" dirty="0" err="1">
                <a:solidFill>
                  <a:schemeClr val="tx1"/>
                </a:solidFill>
              </a:rPr>
              <a:t>Munar</a:t>
            </a:r>
            <a:r>
              <a:rPr lang="es-CO" sz="1350" dirty="0">
                <a:solidFill>
                  <a:schemeClr val="tx1"/>
                </a:solidFill>
              </a:rPr>
              <a:t>, 2003; BID,</a:t>
            </a:r>
          </a:p>
          <a:p>
            <a:pPr algn="ctr"/>
            <a:r>
              <a:rPr lang="es-CO" sz="1350" dirty="0">
                <a:solidFill>
                  <a:schemeClr val="tx1"/>
                </a:solidFill>
              </a:rPr>
              <a:t>2003)</a:t>
            </a:r>
          </a:p>
        </p:txBody>
      </p:sp>
      <p:sp>
        <p:nvSpPr>
          <p:cNvPr id="5" name="CuadroTexto 4"/>
          <p:cNvSpPr txBox="1"/>
          <p:nvPr/>
        </p:nvSpPr>
        <p:spPr>
          <a:xfrm>
            <a:off x="642938" y="3000375"/>
            <a:ext cx="2417444" cy="2377574"/>
          </a:xfrm>
          <a:prstGeom prst="rect">
            <a:avLst/>
          </a:prstGeom>
          <a:solidFill>
            <a:schemeClr val="accent2"/>
          </a:solidFill>
        </p:spPr>
        <p:txBody>
          <a:bodyPr wrap="square" rtlCol="0">
            <a:spAutoFit/>
          </a:bodyPr>
          <a:lstStyle/>
          <a:p>
            <a:pPr marL="214313" indent="-214313">
              <a:buFont typeface="Arial" panose="020B0604020202020204" pitchFamily="34" charset="0"/>
              <a:buChar char="•"/>
            </a:pPr>
            <a:r>
              <a:rPr lang="es-CO" sz="1350" dirty="0"/>
              <a:t>La salud en el ámbito privado</a:t>
            </a:r>
          </a:p>
          <a:p>
            <a:pPr marL="214313" indent="-214313">
              <a:buFont typeface="Arial" panose="020B0604020202020204" pitchFamily="34" charset="0"/>
              <a:buChar char="•"/>
            </a:pPr>
            <a:r>
              <a:rPr lang="es-CO" sz="1350" dirty="0"/>
              <a:t>Disminuir y reestructurar el gasto público</a:t>
            </a:r>
          </a:p>
          <a:p>
            <a:pPr marL="214313" indent="-214313">
              <a:buFont typeface="Arial" panose="020B0604020202020204" pitchFamily="34" charset="0"/>
              <a:buChar char="•"/>
            </a:pPr>
            <a:r>
              <a:rPr lang="es-CO" sz="1350" dirty="0"/>
              <a:t>Mercado </a:t>
            </a:r>
            <a:r>
              <a:rPr lang="es-CO" sz="1350" dirty="0"/>
              <a:t>principio rector de la economía,</a:t>
            </a:r>
          </a:p>
          <a:p>
            <a:pPr marL="214313" indent="-214313">
              <a:buFont typeface="Arial" panose="020B0604020202020204" pitchFamily="34" charset="0"/>
              <a:buChar char="•"/>
            </a:pPr>
            <a:r>
              <a:rPr lang="es-CO" sz="1350" dirty="0"/>
              <a:t>competencia </a:t>
            </a:r>
            <a:r>
              <a:rPr lang="es-CO" sz="1350" dirty="0"/>
              <a:t>entre lo publico y lo </a:t>
            </a:r>
            <a:r>
              <a:rPr lang="es-CO" sz="1350" dirty="0"/>
              <a:t>privado.</a:t>
            </a:r>
          </a:p>
          <a:p>
            <a:pPr marL="214313" indent="-214313">
              <a:buFont typeface="Arial" panose="020B0604020202020204" pitchFamily="34" charset="0"/>
              <a:buChar char="•"/>
            </a:pPr>
            <a:r>
              <a:rPr lang="es-CO" sz="1350" dirty="0"/>
              <a:t>Competencia de los bienes de salud, seguros y servicios.</a:t>
            </a:r>
            <a:endParaRPr lang="es-CO" sz="1350" dirty="0"/>
          </a:p>
        </p:txBody>
      </p:sp>
      <p:sp>
        <p:nvSpPr>
          <p:cNvPr id="6" name="CuadroTexto 5"/>
          <p:cNvSpPr txBox="1"/>
          <p:nvPr/>
        </p:nvSpPr>
        <p:spPr>
          <a:xfrm>
            <a:off x="274320" y="1135905"/>
            <a:ext cx="3182281" cy="323165"/>
          </a:xfrm>
          <a:prstGeom prst="rect">
            <a:avLst/>
          </a:prstGeom>
          <a:noFill/>
        </p:spPr>
        <p:txBody>
          <a:bodyPr wrap="none" rtlCol="0">
            <a:spAutoFit/>
          </a:bodyPr>
          <a:lstStyle/>
          <a:p>
            <a:r>
              <a:rPr lang="es-CO" sz="1500" i="1" dirty="0">
                <a:solidFill>
                  <a:srgbClr val="FF0000"/>
                </a:solidFill>
              </a:rPr>
              <a:t>Primera y segunda reforma del Estado</a:t>
            </a:r>
            <a:r>
              <a:rPr lang="es-CO" sz="1350" dirty="0"/>
              <a:t>:</a:t>
            </a:r>
            <a:endParaRPr lang="es-CO" sz="1350" dirty="0"/>
          </a:p>
        </p:txBody>
      </p:sp>
    </p:spTree>
    <p:extLst>
      <p:ext uri="{BB962C8B-B14F-4D97-AF65-F5344CB8AC3E}">
        <p14:creationId xmlns:p14="http://schemas.microsoft.com/office/powerpoint/2010/main" val="10137573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Aseguramiento en salud</a:t>
            </a:r>
            <a:endParaRPr lang="es-CO" dirty="0"/>
          </a:p>
        </p:txBody>
      </p:sp>
      <p:graphicFrame>
        <p:nvGraphicFramePr>
          <p:cNvPr id="4" name="Diagrama 3"/>
          <p:cNvGraphicFramePr/>
          <p:nvPr>
            <p:extLst>
              <p:ext uri="{D42A27DB-BD31-4B8C-83A1-F6EECF244321}">
                <p14:modId xmlns:p14="http://schemas.microsoft.com/office/powerpoint/2010/main" val="2518671213"/>
              </p:ext>
            </p:extLst>
          </p:nvPr>
        </p:nvGraphicFramePr>
        <p:xfrm>
          <a:off x="395536" y="2374583"/>
          <a:ext cx="8496944" cy="40067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69964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Pluralismo estructurado</a:t>
            </a:r>
            <a:endParaRPr lang="es-CO" dirty="0"/>
          </a:p>
        </p:txBody>
      </p:sp>
      <p:sp>
        <p:nvSpPr>
          <p:cNvPr id="3" name="Marcador de contenido 2"/>
          <p:cNvSpPr>
            <a:spLocks noGrp="1"/>
          </p:cNvSpPr>
          <p:nvPr>
            <p:ph idx="1"/>
          </p:nvPr>
        </p:nvSpPr>
        <p:spPr>
          <a:solidFill>
            <a:schemeClr val="accent2">
              <a:lumMod val="40000"/>
              <a:lumOff val="60000"/>
            </a:schemeClr>
          </a:solidFill>
        </p:spPr>
        <p:txBody>
          <a:bodyPr/>
          <a:lstStyle/>
          <a:p>
            <a:pPr marL="0" indent="0" algn="just">
              <a:buNone/>
            </a:pPr>
            <a:r>
              <a:rPr lang="es-CO" dirty="0" smtClean="0"/>
              <a:t>Este </a:t>
            </a:r>
            <a:r>
              <a:rPr lang="es-CO" dirty="0"/>
              <a:t>modelo se basa en la separación de funciones de financiamiento y prestación de servicios asumidos principalmente por el sector privado, así como en la definición de un rol específico de regulación del mercado para el Estado, en el que operan unos dispositivos para la regulación entre los agentes (‘paquete’ de servicios, pago por capitación, cuotas moderadoras para el uso de los servicios</a:t>
            </a:r>
            <a:r>
              <a:rPr lang="es-CO" dirty="0" smtClean="0"/>
              <a:t>).</a:t>
            </a:r>
            <a:endParaRPr lang="es-CO" dirty="0"/>
          </a:p>
        </p:txBody>
      </p:sp>
    </p:spTree>
    <p:extLst>
      <p:ext uri="{BB962C8B-B14F-4D97-AF65-F5344CB8AC3E}">
        <p14:creationId xmlns:p14="http://schemas.microsoft.com/office/powerpoint/2010/main" val="22839374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0" y="1063229"/>
            <a:ext cx="8820472" cy="857250"/>
          </a:xfrm>
        </p:spPr>
        <p:txBody>
          <a:bodyPr/>
          <a:lstStyle/>
          <a:p>
            <a:pPr eaLnBrk="1" hangingPunct="1"/>
            <a:r>
              <a:rPr lang="es-MX" altLang="es-CO" sz="1800" dirty="0"/>
              <a:t>Del “pluralismo estructurado” al “manejo social del riesgo”</a:t>
            </a:r>
            <a:r>
              <a:rPr lang="es-MX" altLang="es-CO" sz="2100" dirty="0"/>
              <a:t> </a:t>
            </a:r>
            <a:r>
              <a:rPr lang="es-MX" altLang="es-CO" sz="1500" dirty="0"/>
              <a:t>(Holtzmann y Jørgensen, 2000; Min. Protección Social, 2003)</a:t>
            </a:r>
            <a:endParaRPr lang="es-ES" altLang="es-CO" sz="1500" dirty="0"/>
          </a:p>
        </p:txBody>
      </p:sp>
      <p:sp>
        <p:nvSpPr>
          <p:cNvPr id="16387" name="Rectangle 3"/>
          <p:cNvSpPr>
            <a:spLocks noGrp="1" noChangeArrowheads="1"/>
          </p:cNvSpPr>
          <p:nvPr>
            <p:ph type="body" idx="4294967295"/>
          </p:nvPr>
        </p:nvSpPr>
        <p:spPr>
          <a:xfrm>
            <a:off x="1475656" y="3194694"/>
            <a:ext cx="6172200" cy="2970610"/>
          </a:xfrm>
        </p:spPr>
        <p:txBody>
          <a:bodyPr>
            <a:normAutofit lnSpcReduction="10000"/>
          </a:bodyPr>
          <a:lstStyle/>
          <a:p>
            <a:pPr eaLnBrk="1" hangingPunct="1">
              <a:lnSpc>
                <a:spcPct val="80000"/>
              </a:lnSpc>
              <a:spcBef>
                <a:spcPct val="40000"/>
              </a:spcBef>
            </a:pPr>
            <a:r>
              <a:rPr lang="es-MX" altLang="es-CO" sz="1350" dirty="0"/>
              <a:t>Frente a riesgos económicos, MSR: individuos en el trapecio y la red “protectora”.</a:t>
            </a:r>
          </a:p>
          <a:p>
            <a:pPr eaLnBrk="1" hangingPunct="1">
              <a:lnSpc>
                <a:spcPct val="80000"/>
              </a:lnSpc>
              <a:spcBef>
                <a:spcPct val="40000"/>
              </a:spcBef>
            </a:pPr>
            <a:r>
              <a:rPr lang="es-MX" altLang="es-CO" sz="1350" dirty="0"/>
              <a:t>El crecimiento genera riqueza colectiva</a:t>
            </a:r>
          </a:p>
          <a:p>
            <a:pPr eaLnBrk="1" hangingPunct="1">
              <a:lnSpc>
                <a:spcPct val="80000"/>
              </a:lnSpc>
              <a:spcBef>
                <a:spcPct val="40000"/>
              </a:spcBef>
            </a:pPr>
            <a:r>
              <a:rPr lang="es-MX" altLang="es-CO" sz="1350" dirty="0"/>
              <a:t>Los mercados garantizan la satisfacción de necesidades</a:t>
            </a:r>
          </a:p>
          <a:p>
            <a:pPr eaLnBrk="1" hangingPunct="1">
              <a:lnSpc>
                <a:spcPct val="80000"/>
              </a:lnSpc>
              <a:spcBef>
                <a:spcPct val="40000"/>
              </a:spcBef>
            </a:pPr>
            <a:r>
              <a:rPr lang="es-MX" altLang="es-CO" sz="1350" dirty="0"/>
              <a:t>Las crisis cíclicas afectan más a los más </a:t>
            </a:r>
            <a:r>
              <a:rPr lang="es-MX" altLang="es-CO" sz="1350" dirty="0"/>
              <a:t>pobres</a:t>
            </a:r>
          </a:p>
          <a:p>
            <a:pPr eaLnBrk="1" hangingPunct="1">
              <a:lnSpc>
                <a:spcPct val="80000"/>
              </a:lnSpc>
              <a:spcBef>
                <a:spcPct val="40000"/>
              </a:spcBef>
            </a:pPr>
            <a:endParaRPr lang="es-MX" altLang="es-CO" sz="1350" dirty="0"/>
          </a:p>
          <a:p>
            <a:pPr eaLnBrk="1" hangingPunct="1">
              <a:lnSpc>
                <a:spcPct val="80000"/>
              </a:lnSpc>
              <a:spcBef>
                <a:spcPct val="40000"/>
              </a:spcBef>
            </a:pPr>
            <a:r>
              <a:rPr lang="es-MX" altLang="es-CO" sz="1350" dirty="0"/>
              <a:t>Muchas estrategias frente a riesgos económicos (individuos, familias, mercados, ONG, Estado) para mitigar, prevenir y superar.</a:t>
            </a:r>
          </a:p>
          <a:p>
            <a:pPr eaLnBrk="1" hangingPunct="1">
              <a:lnSpc>
                <a:spcPct val="80000"/>
              </a:lnSpc>
              <a:spcBef>
                <a:spcPct val="40000"/>
              </a:spcBef>
            </a:pPr>
            <a:r>
              <a:rPr lang="es-MX" altLang="es-CO" sz="1350" dirty="0"/>
              <a:t>El sector público debe concentrar sus recursos en dar ingresos a quienes están peor:</a:t>
            </a:r>
          </a:p>
          <a:p>
            <a:pPr lvl="1" eaLnBrk="1" hangingPunct="1">
              <a:lnSpc>
                <a:spcPct val="80000"/>
              </a:lnSpc>
              <a:spcBef>
                <a:spcPct val="40000"/>
              </a:spcBef>
            </a:pPr>
            <a:r>
              <a:rPr lang="es-MX" altLang="es-CO" sz="1200" dirty="0"/>
              <a:t>Subsidio a la demanda para pobres en todos los sectores (salud, educación, vivienda, etc.)</a:t>
            </a:r>
          </a:p>
          <a:p>
            <a:pPr lvl="1" eaLnBrk="1" hangingPunct="1">
              <a:lnSpc>
                <a:spcPct val="80000"/>
              </a:lnSpc>
              <a:spcBef>
                <a:spcPct val="40000"/>
              </a:spcBef>
            </a:pPr>
            <a:r>
              <a:rPr lang="es-MX" altLang="es-CO" sz="1200" dirty="0"/>
              <a:t>Subsidio en efectivo en situación de crisis (mejor si es condicionado) = Familias en Acción</a:t>
            </a:r>
          </a:p>
          <a:p>
            <a:pPr eaLnBrk="1" hangingPunct="1">
              <a:lnSpc>
                <a:spcPct val="80000"/>
              </a:lnSpc>
              <a:spcBef>
                <a:spcPct val="40000"/>
              </a:spcBef>
            </a:pPr>
            <a:r>
              <a:rPr lang="es-MX" altLang="es-CO" sz="1350" dirty="0"/>
              <a:t>Las instituciones públicas sólo deben ser reguladoras y superintendencias</a:t>
            </a:r>
          </a:p>
        </p:txBody>
      </p:sp>
      <p:sp>
        <p:nvSpPr>
          <p:cNvPr id="16388" name="Text Box 4"/>
          <p:cNvSpPr txBox="1">
            <a:spLocks noChangeArrowheads="1"/>
          </p:cNvSpPr>
          <p:nvPr/>
        </p:nvSpPr>
        <p:spPr bwMode="auto">
          <a:xfrm>
            <a:off x="1494236" y="1970486"/>
            <a:ext cx="6155531"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MX" altLang="es-CO" sz="1350" b="1" i="1" dirty="0">
                <a:latin typeface="Garamond" pitchFamily="18" charset="0"/>
              </a:rPr>
              <a:t>“Protección Social como intervenciones públicas para:</a:t>
            </a:r>
          </a:p>
          <a:p>
            <a:pPr eaLnBrk="1" hangingPunct="1"/>
            <a:r>
              <a:rPr lang="es-MX" altLang="es-CO" sz="1350" b="1" i="1" dirty="0">
                <a:latin typeface="Garamond" pitchFamily="18" charset="0"/>
              </a:rPr>
              <a:t> (i) asistir a personas, hogares y comunidades a mejorar su manejo del riesgo y</a:t>
            </a:r>
          </a:p>
          <a:p>
            <a:pPr eaLnBrk="1" hangingPunct="1"/>
            <a:r>
              <a:rPr lang="es-MX" altLang="es-CO" sz="1350" b="1" i="1" dirty="0">
                <a:latin typeface="Garamond" pitchFamily="18" charset="0"/>
              </a:rPr>
              <a:t>(ii) proporcionar apoyo a quienes se encuentran en la extrema pobreza”</a:t>
            </a:r>
            <a:endParaRPr lang="es-ES" altLang="es-CO" sz="1350" b="1" i="1" dirty="0">
              <a:latin typeface="Garamond" pitchFamily="18" charset="0"/>
            </a:endParaRPr>
          </a:p>
        </p:txBody>
      </p:sp>
      <p:sp>
        <p:nvSpPr>
          <p:cNvPr id="16389" name="Rectangle 5"/>
          <p:cNvSpPr>
            <a:spLocks noChangeArrowheads="1"/>
          </p:cNvSpPr>
          <p:nvPr/>
        </p:nvSpPr>
        <p:spPr bwMode="auto">
          <a:xfrm>
            <a:off x="1439466" y="1916906"/>
            <a:ext cx="6156722" cy="8096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s-CO" altLang="es-CO" sz="1350" dirty="0"/>
          </a:p>
        </p:txBody>
      </p:sp>
    </p:spTree>
    <p:extLst>
      <p:ext uri="{BB962C8B-B14F-4D97-AF65-F5344CB8AC3E}">
        <p14:creationId xmlns:p14="http://schemas.microsoft.com/office/powerpoint/2010/main" val="84504082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artoné">
  <a:themeElements>
    <a:clrScheme name="Cartoné">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Cartoné">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artoné">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167</TotalTime>
  <Words>1786</Words>
  <Application>Microsoft Office PowerPoint</Application>
  <PresentationFormat>Presentación en pantalla (4:3)</PresentationFormat>
  <Paragraphs>170</Paragraphs>
  <Slides>32</Slides>
  <Notes>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32</vt:i4>
      </vt:variant>
    </vt:vector>
  </HeadingPairs>
  <TitlesOfParts>
    <vt:vector size="39" baseType="lpstr">
      <vt:lpstr>AR BERKLEY</vt:lpstr>
      <vt:lpstr>Arial</vt:lpstr>
      <vt:lpstr>Book Antiqua</vt:lpstr>
      <vt:lpstr>Calibri</vt:lpstr>
      <vt:lpstr>Garamond</vt:lpstr>
      <vt:lpstr>Wingdings</vt:lpstr>
      <vt:lpstr>Cartoné</vt:lpstr>
      <vt:lpstr>  El impacto de la crisis en los sistemas sanitarios de Iberoamérica </vt:lpstr>
      <vt:lpstr>Felicidades FADSP </vt:lpstr>
      <vt:lpstr>Presentación de PowerPoint</vt:lpstr>
      <vt:lpstr>Evolución de los sistemas de salud  en los países Iberoamericanos</vt:lpstr>
      <vt:lpstr>Presentación de PowerPoint</vt:lpstr>
      <vt:lpstr>Presentación de PowerPoint</vt:lpstr>
      <vt:lpstr>Aseguramiento en salud</vt:lpstr>
      <vt:lpstr>Pluralismo estructurado</vt:lpstr>
      <vt:lpstr>Del “pluralismo estructurado” al “manejo social del riesgo” (Holtzmann y Jørgensen, 2000; Min. Protección Social, 2003)</vt:lpstr>
      <vt:lpstr>Efectos de la implementación del modelo…. La crisis se profundiza..</vt:lpstr>
      <vt:lpstr>Contexto colombiano</vt:lpstr>
      <vt:lpstr>Presentación de PowerPoint</vt:lpstr>
      <vt:lpstr>Crisis hospitalaria   </vt:lpstr>
      <vt:lpstr>Deterioro en las condiciones de salud y vulneración del derecho </vt:lpstr>
      <vt:lpstr>Los procesos- las acciones </vt:lpstr>
      <vt:lpstr>Las respuestas insuficientes</vt:lpstr>
      <vt:lpstr>Las soluciones dependen de la manera de entender los problemas</vt:lpstr>
      <vt:lpstr>Las soluciones dependen de la manera de entender los problemas</vt:lpstr>
      <vt:lpstr>Las soluciones dependen de la manera de entender los problemas</vt:lpstr>
      <vt:lpstr>Los obstáculos estructurales de la “alineación de incentivos”</vt:lpstr>
      <vt:lpstr>Los obstáculos estructurales de la “alineación de incentivos”</vt:lpstr>
      <vt:lpstr>Lugares para la acción política</vt:lpstr>
      <vt:lpstr>Presentación de PowerPoint</vt:lpstr>
      <vt:lpstr>Presentación de PowerPoint</vt:lpstr>
      <vt:lpstr>Las alianzas necesarias</vt:lpstr>
      <vt:lpstr>En las alianzas</vt:lpstr>
      <vt:lpstr>Presentación de PowerPoint</vt:lpstr>
      <vt:lpstr>Presentación de PowerPoint</vt:lpstr>
      <vt:lpstr>Presentación de PowerPoint</vt:lpstr>
      <vt:lpstr>Presentación de PowerPoint</vt:lpstr>
      <vt:lpstr>Referencias </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sistema General de seguridad social en Colombia</dc:title>
  <dc:creator>Ana Lucia Casallas Murillo</dc:creator>
  <cp:lastModifiedBy>ANA</cp:lastModifiedBy>
  <cp:revision>17</cp:revision>
  <dcterms:created xsi:type="dcterms:W3CDTF">2015-10-14T12:23:29Z</dcterms:created>
  <dcterms:modified xsi:type="dcterms:W3CDTF">2016-11-25T05:25:43Z</dcterms:modified>
</cp:coreProperties>
</file>