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73" r:id="rId7"/>
    <p:sldId id="272" r:id="rId8"/>
    <p:sldId id="274" r:id="rId9"/>
    <p:sldId id="264" r:id="rId10"/>
    <p:sldId id="261" r:id="rId11"/>
    <p:sldId id="265" r:id="rId12"/>
    <p:sldId id="263" r:id="rId13"/>
    <p:sldId id="262" r:id="rId14"/>
    <p:sldId id="276" r:id="rId15"/>
    <p:sldId id="267" r:id="rId16"/>
    <p:sldId id="269" r:id="rId17"/>
    <p:sldId id="270" r:id="rId18"/>
    <p:sldId id="271" r:id="rId19"/>
    <p:sldId id="266" r:id="rId20"/>
    <p:sldId id="268"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E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p:cViewPr>
        <p:scale>
          <a:sx n="80" d="100"/>
          <a:sy n="80" d="100"/>
        </p:scale>
        <p:origin x="552" y="806"/>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10/22/2018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10/22/2018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10/22/2018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euribordiario"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twitter.com/EuriborDiario" TargetMode="Externa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euribordiario"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twitter.com/EuriborDiario" TargetMode="Externa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13.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116874" y="42994"/>
            <a:ext cx="6064109" cy="6700705"/>
          </a:xfrm>
          <a:prstGeom prst="rect">
            <a:avLst/>
          </a:prstGeom>
        </p:spPr>
      </p:pic>
      <p:sp>
        <p:nvSpPr>
          <p:cNvPr id="2" name="Título 1"/>
          <p:cNvSpPr>
            <a:spLocks noGrp="1"/>
          </p:cNvSpPr>
          <p:nvPr>
            <p:ph type="ctrTitle"/>
          </p:nvPr>
        </p:nvSpPr>
        <p:spPr>
          <a:xfrm>
            <a:off x="21965" y="1674859"/>
            <a:ext cx="7808624" cy="2509213"/>
          </a:xfrm>
        </p:spPr>
        <p:txBody>
          <a:bodyPr/>
          <a:lstStyle/>
          <a:p>
            <a:r>
              <a:rPr lang="es-ES" b="1" dirty="0" smtClean="0"/>
              <a:t>EVOLUCIÓN DEL GASTO FARMACÉUTICO</a:t>
            </a:r>
            <a:endParaRPr lang="es-ES" b="1" dirty="0"/>
          </a:p>
        </p:txBody>
      </p:sp>
      <p:sp>
        <p:nvSpPr>
          <p:cNvPr id="3" name="Subtítulo 2"/>
          <p:cNvSpPr>
            <a:spLocks noGrp="1"/>
          </p:cNvSpPr>
          <p:nvPr>
            <p:ph type="subTitle" idx="1"/>
          </p:nvPr>
        </p:nvSpPr>
        <p:spPr>
          <a:xfrm>
            <a:off x="-77789" y="4127270"/>
            <a:ext cx="7708872" cy="1371599"/>
          </a:xfrm>
        </p:spPr>
        <p:txBody>
          <a:bodyPr>
            <a:noAutofit/>
          </a:bodyPr>
          <a:lstStyle/>
          <a:p>
            <a:r>
              <a:rPr lang="es-ES" sz="3200" b="1" dirty="0" smtClean="0">
                <a:solidFill>
                  <a:srgbClr val="FF0000"/>
                </a:solidFill>
              </a:rPr>
              <a:t>EL COMPROMISO DE LA INDUSTRIA FARMACEUTICA CON LA </a:t>
            </a:r>
            <a:r>
              <a:rPr lang="es-ES" sz="3200" b="1" dirty="0" err="1" smtClean="0">
                <a:solidFill>
                  <a:srgbClr val="FF0000"/>
                </a:solidFill>
              </a:rPr>
              <a:t>SostenibiliDAD</a:t>
            </a:r>
            <a:r>
              <a:rPr lang="es-ES" sz="3200" b="1" dirty="0" smtClean="0">
                <a:solidFill>
                  <a:srgbClr val="FF0000"/>
                </a:solidFill>
              </a:rPr>
              <a:t> DEL SNS</a:t>
            </a:r>
          </a:p>
        </p:txBody>
      </p:sp>
    </p:spTree>
    <p:extLst>
      <p:ext uri="{BB962C8B-B14F-4D97-AF65-F5344CB8AC3E}">
        <p14:creationId xmlns:p14="http://schemas.microsoft.com/office/powerpoint/2010/main" val="2701815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902823" y="262953"/>
            <a:ext cx="10232021" cy="6237597"/>
          </a:xfrm>
          <a:prstGeom prst="rect">
            <a:avLst/>
          </a:prstGeom>
        </p:spPr>
      </p:pic>
      <p:pic>
        <p:nvPicPr>
          <p:cNvPr id="4" name="Imagen 3"/>
          <p:cNvPicPr>
            <a:picLocks noChangeAspect="1"/>
          </p:cNvPicPr>
          <p:nvPr/>
        </p:nvPicPr>
        <p:blipFill>
          <a:blip r:embed="rId3"/>
          <a:stretch>
            <a:fillRect/>
          </a:stretch>
        </p:blipFill>
        <p:spPr>
          <a:xfrm>
            <a:off x="2962275" y="3933826"/>
            <a:ext cx="2120899" cy="1590674"/>
          </a:xfrm>
          <a:prstGeom prst="rect">
            <a:avLst/>
          </a:prstGeom>
        </p:spPr>
      </p:pic>
    </p:spTree>
    <p:extLst>
      <p:ext uri="{BB962C8B-B14F-4D97-AF65-F5344CB8AC3E}">
        <p14:creationId xmlns:p14="http://schemas.microsoft.com/office/powerpoint/2010/main" val="3360873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277"/>
            <a:ext cx="6324600" cy="2952750"/>
          </a:xfrm>
          <a:prstGeom prst="rect">
            <a:avLst/>
          </a:prstGeom>
        </p:spPr>
      </p:pic>
      <p:sp>
        <p:nvSpPr>
          <p:cNvPr id="3" name="Marcador de contenido 2"/>
          <p:cNvSpPr>
            <a:spLocks noGrp="1"/>
          </p:cNvSpPr>
          <p:nvPr>
            <p:ph sz="quarter" idx="13"/>
          </p:nvPr>
        </p:nvSpPr>
        <p:spPr>
          <a:xfrm>
            <a:off x="5669281" y="332509"/>
            <a:ext cx="6384174" cy="4172989"/>
          </a:xfrm>
        </p:spPr>
        <p:txBody>
          <a:bodyPr>
            <a:normAutofit/>
          </a:bodyPr>
          <a:lstStyle/>
          <a:p>
            <a:pPr marL="0" indent="0" algn="ctr">
              <a:buNone/>
            </a:pPr>
            <a:r>
              <a:rPr lang="es-ES" sz="2400" b="1" dirty="0">
                <a:solidFill>
                  <a:srgbClr val="FF0000"/>
                </a:solidFill>
              </a:rPr>
              <a:t>La ley obliga a la Administración pública a efectuar sus pagos antes de los 30 días y a las empresas privadas, antes de los 60.</a:t>
            </a:r>
            <a:r>
              <a:rPr lang="es-ES" sz="2400" b="1" dirty="0">
                <a:solidFill>
                  <a:srgbClr val="FF0000"/>
                </a:solidFill>
                <a:latin typeface="Duplicate Ionic"/>
              </a:rPr>
              <a:t> </a:t>
            </a:r>
            <a:endParaRPr lang="es-ES" sz="2400" b="1" dirty="0" smtClean="0">
              <a:solidFill>
                <a:srgbClr val="FF0000"/>
              </a:solidFill>
              <a:latin typeface="Duplicate Ionic"/>
            </a:endParaRPr>
          </a:p>
          <a:p>
            <a:pPr marL="0" indent="0" algn="ctr">
              <a:buNone/>
            </a:pPr>
            <a:r>
              <a:rPr lang="es-ES" sz="2400" b="1" dirty="0">
                <a:solidFill>
                  <a:schemeClr val="tx2">
                    <a:lumMod val="60000"/>
                    <a:lumOff val="40000"/>
                  </a:schemeClr>
                </a:solidFill>
              </a:rPr>
              <a:t>El sector privado incumple los plazos de pago, superando en 34 días el vencimiento, hasta los 94 días de media, según un estudio de Crédito y </a:t>
            </a:r>
            <a:r>
              <a:rPr lang="es-ES" sz="2400" b="1" dirty="0" smtClean="0">
                <a:solidFill>
                  <a:schemeClr val="tx2">
                    <a:lumMod val="60000"/>
                    <a:lumOff val="40000"/>
                  </a:schemeClr>
                </a:solidFill>
              </a:rPr>
              <a:t>Caución.</a:t>
            </a:r>
          </a:p>
        </p:txBody>
      </p:sp>
      <p:sp>
        <p:nvSpPr>
          <p:cNvPr id="2" name="Rectángulo 1"/>
          <p:cNvSpPr/>
          <p:nvPr/>
        </p:nvSpPr>
        <p:spPr>
          <a:xfrm>
            <a:off x="0" y="4382807"/>
            <a:ext cx="6974378" cy="2121606"/>
          </a:xfrm>
          <a:prstGeom prst="rect">
            <a:avLst/>
          </a:prstGeom>
        </p:spPr>
        <p:txBody>
          <a:bodyPr wrap="square">
            <a:spAutoFit/>
          </a:bodyPr>
          <a:lstStyle/>
          <a:p>
            <a:pPr lvl="0" algn="just" defTabSz="914400">
              <a:lnSpc>
                <a:spcPct val="120000"/>
              </a:lnSpc>
              <a:spcBef>
                <a:spcPts val="1000"/>
              </a:spcBef>
              <a:buClr>
                <a:prstClr val="black"/>
              </a:buClr>
            </a:pPr>
            <a:r>
              <a:rPr lang="es-ES" sz="3200" b="1" cap="all" dirty="0" smtClean="0">
                <a:solidFill>
                  <a:srgbClr val="355071">
                    <a:lumMod val="60000"/>
                    <a:lumOff val="40000"/>
                  </a:srgbClr>
                </a:solidFill>
              </a:rPr>
              <a:t>la </a:t>
            </a:r>
            <a:r>
              <a:rPr lang="es-ES" sz="3200" b="1" cap="all" dirty="0">
                <a:solidFill>
                  <a:srgbClr val="355071">
                    <a:lumMod val="60000"/>
                    <a:lumOff val="40000"/>
                  </a:srgbClr>
                </a:solidFill>
              </a:rPr>
              <a:t>pequeña </a:t>
            </a:r>
            <a:r>
              <a:rPr lang="es-ES" sz="3200" b="1" cap="all" dirty="0" smtClean="0">
                <a:solidFill>
                  <a:srgbClr val="355071">
                    <a:lumMod val="60000"/>
                    <a:lumOff val="40000"/>
                  </a:srgbClr>
                </a:solidFill>
              </a:rPr>
              <a:t>empresa </a:t>
            </a:r>
            <a:r>
              <a:rPr lang="es-ES" sz="3200" b="1" cap="all" dirty="0">
                <a:solidFill>
                  <a:srgbClr val="355071">
                    <a:lumMod val="60000"/>
                    <a:lumOff val="40000"/>
                  </a:srgbClr>
                </a:solidFill>
              </a:rPr>
              <a:t>91 </a:t>
            </a:r>
            <a:r>
              <a:rPr lang="es-ES" sz="3200" b="1" cap="all" dirty="0" smtClean="0">
                <a:solidFill>
                  <a:srgbClr val="355071">
                    <a:lumMod val="60000"/>
                    <a:lumOff val="40000"/>
                  </a:srgbClr>
                </a:solidFill>
              </a:rPr>
              <a:t>días</a:t>
            </a:r>
          </a:p>
          <a:p>
            <a:pPr lvl="0" algn="just" defTabSz="914400">
              <a:lnSpc>
                <a:spcPct val="120000"/>
              </a:lnSpc>
              <a:spcBef>
                <a:spcPts val="1000"/>
              </a:spcBef>
              <a:buClr>
                <a:prstClr val="black"/>
              </a:buClr>
            </a:pPr>
            <a:r>
              <a:rPr lang="es-ES" sz="3200" b="1" cap="all" dirty="0" smtClean="0">
                <a:solidFill>
                  <a:srgbClr val="355071">
                    <a:lumMod val="60000"/>
                    <a:lumOff val="40000"/>
                  </a:srgbClr>
                </a:solidFill>
              </a:rPr>
              <a:t>las </a:t>
            </a:r>
            <a:r>
              <a:rPr lang="es-ES" sz="3200" b="1" cap="all" dirty="0" smtClean="0">
                <a:solidFill>
                  <a:srgbClr val="355071">
                    <a:lumMod val="60000"/>
                    <a:lumOff val="40000"/>
                  </a:srgbClr>
                </a:solidFill>
              </a:rPr>
              <a:t>medianas </a:t>
            </a:r>
            <a:r>
              <a:rPr lang="es-ES" sz="3200" b="1" cap="all" dirty="0" smtClean="0">
                <a:solidFill>
                  <a:srgbClr val="355071">
                    <a:lumMod val="60000"/>
                    <a:lumOff val="40000"/>
                  </a:srgbClr>
                </a:solidFill>
              </a:rPr>
              <a:t>95 días</a:t>
            </a:r>
          </a:p>
          <a:p>
            <a:pPr lvl="0" algn="just" defTabSz="914400">
              <a:lnSpc>
                <a:spcPct val="120000"/>
              </a:lnSpc>
              <a:spcBef>
                <a:spcPts val="1000"/>
              </a:spcBef>
              <a:buClr>
                <a:prstClr val="black"/>
              </a:buClr>
            </a:pPr>
            <a:r>
              <a:rPr lang="es-ES" sz="3200" b="1" cap="all" dirty="0" smtClean="0">
                <a:solidFill>
                  <a:srgbClr val="355071">
                    <a:lumMod val="60000"/>
                    <a:lumOff val="40000"/>
                  </a:srgbClr>
                </a:solidFill>
              </a:rPr>
              <a:t>las </a:t>
            </a:r>
            <a:r>
              <a:rPr lang="es-ES" sz="3200" b="1" cap="all" dirty="0">
                <a:solidFill>
                  <a:srgbClr val="355071">
                    <a:lumMod val="60000"/>
                    <a:lumOff val="40000"/>
                  </a:srgbClr>
                </a:solidFill>
              </a:rPr>
              <a:t>grandes </a:t>
            </a:r>
            <a:r>
              <a:rPr lang="es-ES" sz="3200" b="1" cap="all" dirty="0" smtClean="0">
                <a:solidFill>
                  <a:srgbClr val="355071">
                    <a:lumMod val="60000"/>
                    <a:lumOff val="40000"/>
                  </a:srgbClr>
                </a:solidFill>
              </a:rPr>
              <a:t>empresas </a:t>
            </a:r>
            <a:r>
              <a:rPr lang="es-ES" sz="3200" b="1" cap="all" dirty="0">
                <a:solidFill>
                  <a:srgbClr val="355071">
                    <a:lumMod val="60000"/>
                    <a:lumOff val="40000"/>
                  </a:srgbClr>
                </a:solidFill>
              </a:rPr>
              <a:t>114 días</a:t>
            </a:r>
          </a:p>
        </p:txBody>
      </p:sp>
    </p:spTree>
    <p:extLst>
      <p:ext uri="{BB962C8B-B14F-4D97-AF65-F5344CB8AC3E}">
        <p14:creationId xmlns:p14="http://schemas.microsoft.com/office/powerpoint/2010/main" val="1338418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83285" y="955964"/>
            <a:ext cx="11263340" cy="5062451"/>
          </a:xfrm>
          <a:prstGeom prst="rect">
            <a:avLst/>
          </a:prstGeom>
        </p:spPr>
      </p:pic>
    </p:spTree>
    <p:extLst>
      <p:ext uri="{BB962C8B-B14F-4D97-AF65-F5344CB8AC3E}">
        <p14:creationId xmlns:p14="http://schemas.microsoft.com/office/powerpoint/2010/main" val="567161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 y="0"/>
            <a:ext cx="11139055" cy="6278666"/>
          </a:xfrm>
          <a:prstGeom prst="rect">
            <a:avLst/>
          </a:prstGeom>
        </p:spPr>
      </p:pic>
      <p:sp>
        <p:nvSpPr>
          <p:cNvPr id="8" name="Rectángulo 7"/>
          <p:cNvSpPr/>
          <p:nvPr/>
        </p:nvSpPr>
        <p:spPr>
          <a:xfrm>
            <a:off x="1" y="3865410"/>
            <a:ext cx="12128272" cy="3046988"/>
          </a:xfrm>
          <a:prstGeom prst="rect">
            <a:avLst/>
          </a:prstGeom>
        </p:spPr>
        <p:txBody>
          <a:bodyPr wrap="square">
            <a:spAutoFit/>
          </a:bodyPr>
          <a:lstStyle/>
          <a:p>
            <a:pPr algn="ctr"/>
            <a:r>
              <a:rPr lang="es-ES" sz="4800" b="1" dirty="0" smtClean="0">
                <a:solidFill>
                  <a:srgbClr val="FF0000"/>
                </a:solidFill>
              </a:rPr>
              <a:t>Un proveedor medio gira 200 facturas / mes</a:t>
            </a:r>
          </a:p>
          <a:p>
            <a:pPr algn="ctr"/>
            <a:r>
              <a:rPr lang="es-ES" sz="4800" b="1" dirty="0" smtClean="0">
                <a:solidFill>
                  <a:srgbClr val="FF0000"/>
                </a:solidFill>
              </a:rPr>
              <a:t>2.400 facturas /año</a:t>
            </a:r>
          </a:p>
          <a:p>
            <a:pPr algn="ctr"/>
            <a:r>
              <a:rPr lang="es-ES" sz="4800" b="1" dirty="0" smtClean="0">
                <a:solidFill>
                  <a:srgbClr val="FF0000"/>
                </a:solidFill>
              </a:rPr>
              <a:t>Los proveedores de farmacia hospitalaria giran 60.000 facturas /año</a:t>
            </a:r>
            <a:endParaRPr lang="es-ES" sz="4400" b="1" dirty="0">
              <a:solidFill>
                <a:srgbClr val="FF0000"/>
              </a:solidFill>
            </a:endParaRPr>
          </a:p>
        </p:txBody>
      </p:sp>
      <p:pic>
        <p:nvPicPr>
          <p:cNvPr id="1026" name="Picture 2" descr="F">
            <a:hlinkClick r:id="rId3" tooltip="Euribor Diario en Faceboo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874" y="-2916652"/>
            <a:ext cx="178214" cy="1782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
            <a:hlinkClick r:id="rId5" tooltip="Euribor Diario en Twitter"/>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2264" y="-2703927"/>
            <a:ext cx="282173" cy="17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515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rot="10800000" flipV="1">
            <a:off x="9277349" y="1303918"/>
            <a:ext cx="3028952" cy="13285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dirty="0" smtClean="0">
              <a:ln>
                <a:noFill/>
              </a:ln>
              <a:solidFill>
                <a:srgbClr val="878E8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s-ES" altLang="es-ES" sz="1200" b="1" i="0" u="none" strike="noStrike" cap="none" normalizeH="0" baseline="0" dirty="0" smtClean="0">
              <a:ln>
                <a:noFill/>
              </a:ln>
              <a:solidFill>
                <a:schemeClr val="tx2">
                  <a:lumMod val="60000"/>
                  <a:lumOff val="40000"/>
                </a:schemeClr>
              </a:solidFill>
              <a:effectLst/>
              <a:latin typeface="+mj-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1" i="0" u="none" strike="noStrike" cap="none" normalizeH="0" baseline="0" dirty="0" smtClean="0">
                <a:ln>
                  <a:noFill/>
                </a:ln>
                <a:solidFill>
                  <a:schemeClr val="tx2">
                    <a:lumMod val="60000"/>
                    <a:lumOff val="40000"/>
                  </a:schemeClr>
                </a:solidFill>
                <a:effectLst/>
                <a:latin typeface="+mj-lt"/>
                <a:cs typeface="Arial" panose="020B0604020202020204" pitchFamily="34" charset="0"/>
              </a:rPr>
              <a:t>Euribor Mensual durante el 2018 (Media):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b="0" i="0" u="none" strike="noStrike" cap="none" normalizeH="0" baseline="0" dirty="0" smtClean="0">
              <a:ln>
                <a:noFill/>
              </a:ln>
              <a:solidFill>
                <a:srgbClr val="5D93A2"/>
              </a:solidFill>
              <a:effectLst/>
              <a:cs typeface="Arial" panose="020B0604020202020204" pitchFamily="34" charset="0"/>
            </a:endParaRPr>
          </a:p>
        </p:txBody>
      </p:sp>
      <p:sp>
        <p:nvSpPr>
          <p:cNvPr id="8" name="Rectángulo 7"/>
          <p:cNvSpPr/>
          <p:nvPr/>
        </p:nvSpPr>
        <p:spPr>
          <a:xfrm>
            <a:off x="811885" y="143396"/>
            <a:ext cx="8543395" cy="2677656"/>
          </a:xfrm>
          <a:prstGeom prst="rect">
            <a:avLst/>
          </a:prstGeom>
        </p:spPr>
        <p:txBody>
          <a:bodyPr wrap="square">
            <a:spAutoFit/>
          </a:bodyPr>
          <a:lstStyle/>
          <a:p>
            <a:pPr algn="ctr"/>
            <a:r>
              <a:rPr lang="es-ES" sz="4800" b="1" dirty="0">
                <a:solidFill>
                  <a:srgbClr val="FF0000"/>
                </a:solidFill>
              </a:rPr>
              <a:t>¿Qué se considera usura en España?</a:t>
            </a:r>
          </a:p>
          <a:p>
            <a:r>
              <a:rPr lang="es-ES" b="1" dirty="0" smtClean="0">
                <a:solidFill>
                  <a:schemeClr val="tx2">
                    <a:lumMod val="60000"/>
                    <a:lumOff val="40000"/>
                  </a:schemeClr>
                </a:solidFill>
              </a:rPr>
              <a:t>En los </a:t>
            </a:r>
            <a:r>
              <a:rPr lang="es-ES" b="1" dirty="0">
                <a:solidFill>
                  <a:schemeClr val="tx2">
                    <a:lumMod val="60000"/>
                    <a:lumOff val="40000"/>
                  </a:schemeClr>
                </a:solidFill>
              </a:rPr>
              <a:t>intereses  que se abonan como indemnización por no pagar a tiempo el préstamo </a:t>
            </a:r>
            <a:r>
              <a:rPr lang="es-ES" b="1" dirty="0" smtClean="0">
                <a:solidFill>
                  <a:schemeClr val="tx2">
                    <a:lumMod val="60000"/>
                    <a:lumOff val="40000"/>
                  </a:schemeClr>
                </a:solidFill>
              </a:rPr>
              <a:t>existe </a:t>
            </a:r>
            <a:r>
              <a:rPr lang="es-ES" b="1" dirty="0">
                <a:solidFill>
                  <a:schemeClr val="tx2">
                    <a:lumMod val="60000"/>
                    <a:lumOff val="40000"/>
                  </a:schemeClr>
                </a:solidFill>
              </a:rPr>
              <a:t>un límite legal según lo que marca la Ley 16/2011 de Contratos y Créditos al </a:t>
            </a:r>
            <a:r>
              <a:rPr lang="es-ES" b="1" dirty="0" smtClean="0">
                <a:solidFill>
                  <a:schemeClr val="tx2">
                    <a:lumMod val="60000"/>
                    <a:lumOff val="40000"/>
                  </a:schemeClr>
                </a:solidFill>
              </a:rPr>
              <a:t>Consumo</a:t>
            </a:r>
            <a:r>
              <a:rPr lang="es-ES" b="1" dirty="0">
                <a:solidFill>
                  <a:schemeClr val="tx2">
                    <a:lumMod val="60000"/>
                    <a:lumOff val="40000"/>
                  </a:schemeClr>
                </a:solidFill>
              </a:rPr>
              <a:t>. Según figura en el artículo 20 de esta ley, el interés moratorio no podrá superar en 2,5 vences el interés legal del dinero. </a:t>
            </a:r>
          </a:p>
        </p:txBody>
      </p:sp>
      <p:pic>
        <p:nvPicPr>
          <p:cNvPr id="9" name="Imagen 8"/>
          <p:cNvPicPr>
            <a:picLocks noChangeAspect="1"/>
          </p:cNvPicPr>
          <p:nvPr/>
        </p:nvPicPr>
        <p:blipFill>
          <a:blip r:embed="rId2"/>
          <a:stretch>
            <a:fillRect/>
          </a:stretch>
        </p:blipFill>
        <p:spPr>
          <a:xfrm>
            <a:off x="0" y="2952750"/>
            <a:ext cx="5916266" cy="3940233"/>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3332157762"/>
              </p:ext>
            </p:extLst>
          </p:nvPr>
        </p:nvGraphicFramePr>
        <p:xfrm>
          <a:off x="9355281" y="2089437"/>
          <a:ext cx="2602190" cy="3396276"/>
        </p:xfrm>
        <a:graphic>
          <a:graphicData uri="http://schemas.openxmlformats.org/drawingml/2006/table">
            <a:tbl>
              <a:tblPr/>
              <a:tblGrid>
                <a:gridCol w="1396539">
                  <a:extLst>
                    <a:ext uri="{9D8B030D-6E8A-4147-A177-3AD203B41FA5}">
                      <a16:colId xmlns:a16="http://schemas.microsoft.com/office/drawing/2014/main" val="1345333231"/>
                    </a:ext>
                  </a:extLst>
                </a:gridCol>
                <a:gridCol w="1205651">
                  <a:extLst>
                    <a:ext uri="{9D8B030D-6E8A-4147-A177-3AD203B41FA5}">
                      <a16:colId xmlns:a16="http://schemas.microsoft.com/office/drawing/2014/main" val="3993429986"/>
                    </a:ext>
                  </a:extLst>
                </a:gridCol>
              </a:tblGrid>
              <a:tr h="200784">
                <a:tc>
                  <a:txBody>
                    <a:bodyPr/>
                    <a:lstStyle/>
                    <a:p>
                      <a:pPr algn="ctr" fontAlgn="base"/>
                      <a:r>
                        <a:rPr lang="es-ES" sz="1400" b="1" i="0">
                          <a:solidFill>
                            <a:srgbClr val="000000"/>
                          </a:solidFill>
                          <a:effectLst/>
                          <a:latin typeface="Verdana" panose="020B0604030504040204" pitchFamily="34" charset="0"/>
                        </a:rPr>
                        <a:t> </a:t>
                      </a:r>
                    </a:p>
                  </a:txBody>
                  <a:tcPr marL="23946" marR="23946" marT="23946" marB="23946" anchor="ctr">
                    <a:lnL>
                      <a:noFill/>
                    </a:lnL>
                    <a:lnR w="7620" cap="flat" cmpd="sng" algn="ctr">
                      <a:solidFill>
                        <a:srgbClr val="1F8FFE"/>
                      </a:solidFill>
                      <a:prstDash val="solid"/>
                      <a:round/>
                      <a:headEnd type="none" w="med" len="med"/>
                      <a:tailEnd type="none" w="med" len="med"/>
                    </a:lnR>
                    <a:lnT>
                      <a:noFill/>
                    </a:lnT>
                    <a:lnB w="7620" cap="flat" cmpd="sng" algn="ctr">
                      <a:solidFill>
                        <a:srgbClr val="1F8FFE"/>
                      </a:solidFill>
                      <a:prstDash val="solid"/>
                      <a:round/>
                      <a:headEnd type="none" w="med" len="med"/>
                      <a:tailEnd type="none" w="med" len="med"/>
                    </a:lnB>
                  </a:tcPr>
                </a:tc>
                <a:tc>
                  <a:txBody>
                    <a:bodyPr/>
                    <a:lstStyle/>
                    <a:p>
                      <a:pPr algn="ctr" fontAlgn="base"/>
                      <a:r>
                        <a:rPr lang="es-ES" sz="1400" b="1" i="0">
                          <a:solidFill>
                            <a:srgbClr val="000000"/>
                          </a:solidFill>
                          <a:effectLst/>
                          <a:latin typeface="Verdana" panose="020B0604030504040204" pitchFamily="34" charset="0"/>
                        </a:rPr>
                        <a:t> 2018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97B8DE"/>
                    </a:solidFill>
                  </a:tcPr>
                </a:tc>
                <a:extLst>
                  <a:ext uri="{0D108BD9-81ED-4DB2-BD59-A6C34878D82A}">
                    <a16:rowId xmlns:a16="http://schemas.microsoft.com/office/drawing/2014/main" val="2775781282"/>
                  </a:ext>
                </a:extLst>
              </a:tr>
              <a:tr h="200784">
                <a:tc>
                  <a:txBody>
                    <a:bodyPr/>
                    <a:lstStyle/>
                    <a:p>
                      <a:pPr algn="ctr" fontAlgn="base"/>
                      <a:r>
                        <a:rPr lang="es-ES" sz="1400" b="1" i="0">
                          <a:solidFill>
                            <a:srgbClr val="000000"/>
                          </a:solidFill>
                          <a:effectLst/>
                          <a:latin typeface="Verdana" panose="020B0604030504040204" pitchFamily="34" charset="0"/>
                        </a:rPr>
                        <a:t> Enero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FFFFFF"/>
                    </a:solidFill>
                  </a:tcPr>
                </a:tc>
                <a:tc>
                  <a:txBody>
                    <a:bodyPr/>
                    <a:lstStyle/>
                    <a:p>
                      <a:pPr algn="ctr" fontAlgn="base"/>
                      <a:r>
                        <a:rPr lang="es-ES" sz="1400" b="0" i="0">
                          <a:solidFill>
                            <a:srgbClr val="000000"/>
                          </a:solidFill>
                          <a:effectLst/>
                          <a:latin typeface="Verdana" panose="020B0604030504040204" pitchFamily="34" charset="0"/>
                        </a:rPr>
                        <a:t>-0,189</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FFFFFF"/>
                    </a:solidFill>
                  </a:tcPr>
                </a:tc>
                <a:extLst>
                  <a:ext uri="{0D108BD9-81ED-4DB2-BD59-A6C34878D82A}">
                    <a16:rowId xmlns:a16="http://schemas.microsoft.com/office/drawing/2014/main" val="4053990089"/>
                  </a:ext>
                </a:extLst>
              </a:tr>
              <a:tr h="200784">
                <a:tc>
                  <a:txBody>
                    <a:bodyPr/>
                    <a:lstStyle/>
                    <a:p>
                      <a:pPr algn="ctr" fontAlgn="base"/>
                      <a:r>
                        <a:rPr lang="es-ES" sz="1400" b="1" i="0">
                          <a:solidFill>
                            <a:srgbClr val="000000"/>
                          </a:solidFill>
                          <a:effectLst/>
                          <a:latin typeface="Verdana" panose="020B0604030504040204" pitchFamily="34" charset="0"/>
                        </a:rPr>
                        <a:t> Febrero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E5ECF8"/>
                    </a:solidFill>
                  </a:tcPr>
                </a:tc>
                <a:tc>
                  <a:txBody>
                    <a:bodyPr/>
                    <a:lstStyle/>
                    <a:p>
                      <a:pPr algn="ctr" fontAlgn="base"/>
                      <a:r>
                        <a:rPr lang="es-ES" sz="1400" b="0" i="0">
                          <a:solidFill>
                            <a:srgbClr val="000000"/>
                          </a:solidFill>
                          <a:effectLst/>
                          <a:latin typeface="Verdana" panose="020B0604030504040204" pitchFamily="34" charset="0"/>
                        </a:rPr>
                        <a:t>-0,191</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E5ECF8"/>
                    </a:solidFill>
                  </a:tcPr>
                </a:tc>
                <a:extLst>
                  <a:ext uri="{0D108BD9-81ED-4DB2-BD59-A6C34878D82A}">
                    <a16:rowId xmlns:a16="http://schemas.microsoft.com/office/drawing/2014/main" val="466870441"/>
                  </a:ext>
                </a:extLst>
              </a:tr>
              <a:tr h="200784">
                <a:tc>
                  <a:txBody>
                    <a:bodyPr/>
                    <a:lstStyle/>
                    <a:p>
                      <a:pPr algn="ctr" fontAlgn="base"/>
                      <a:r>
                        <a:rPr lang="es-ES" sz="1400" b="1" i="0">
                          <a:solidFill>
                            <a:srgbClr val="000000"/>
                          </a:solidFill>
                          <a:effectLst/>
                          <a:latin typeface="Verdana" panose="020B0604030504040204" pitchFamily="34" charset="0"/>
                        </a:rPr>
                        <a:t> Marzo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FFFFFF"/>
                    </a:solidFill>
                  </a:tcPr>
                </a:tc>
                <a:tc>
                  <a:txBody>
                    <a:bodyPr/>
                    <a:lstStyle/>
                    <a:p>
                      <a:pPr algn="ctr" fontAlgn="base"/>
                      <a:r>
                        <a:rPr lang="es-ES" sz="1400" b="0" i="0">
                          <a:solidFill>
                            <a:srgbClr val="000000"/>
                          </a:solidFill>
                          <a:effectLst/>
                          <a:latin typeface="Verdana" panose="020B0604030504040204" pitchFamily="34" charset="0"/>
                        </a:rPr>
                        <a:t>-0,191</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FFFFFF"/>
                    </a:solidFill>
                  </a:tcPr>
                </a:tc>
                <a:extLst>
                  <a:ext uri="{0D108BD9-81ED-4DB2-BD59-A6C34878D82A}">
                    <a16:rowId xmlns:a16="http://schemas.microsoft.com/office/drawing/2014/main" val="3684413825"/>
                  </a:ext>
                </a:extLst>
              </a:tr>
              <a:tr h="200784">
                <a:tc>
                  <a:txBody>
                    <a:bodyPr/>
                    <a:lstStyle/>
                    <a:p>
                      <a:pPr algn="ctr" fontAlgn="base"/>
                      <a:r>
                        <a:rPr lang="es-ES" sz="1400" b="1" i="0" dirty="0">
                          <a:solidFill>
                            <a:srgbClr val="000000"/>
                          </a:solidFill>
                          <a:effectLst/>
                          <a:latin typeface="Verdana" panose="020B0604030504040204" pitchFamily="34" charset="0"/>
                        </a:rPr>
                        <a:t> Abril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E5ECF8"/>
                    </a:solidFill>
                  </a:tcPr>
                </a:tc>
                <a:tc>
                  <a:txBody>
                    <a:bodyPr/>
                    <a:lstStyle/>
                    <a:p>
                      <a:pPr algn="ctr" fontAlgn="base"/>
                      <a:r>
                        <a:rPr lang="es-ES" sz="1400" b="0" i="0" dirty="0">
                          <a:solidFill>
                            <a:srgbClr val="000000"/>
                          </a:solidFill>
                          <a:effectLst/>
                          <a:latin typeface="Verdana" panose="020B0604030504040204" pitchFamily="34" charset="0"/>
                        </a:rPr>
                        <a:t>-0,190</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E5ECF8"/>
                    </a:solidFill>
                  </a:tcPr>
                </a:tc>
                <a:extLst>
                  <a:ext uri="{0D108BD9-81ED-4DB2-BD59-A6C34878D82A}">
                    <a16:rowId xmlns:a16="http://schemas.microsoft.com/office/drawing/2014/main" val="2221079046"/>
                  </a:ext>
                </a:extLst>
              </a:tr>
              <a:tr h="200784">
                <a:tc>
                  <a:txBody>
                    <a:bodyPr/>
                    <a:lstStyle/>
                    <a:p>
                      <a:pPr algn="ctr" fontAlgn="base"/>
                      <a:r>
                        <a:rPr lang="es-ES" sz="1400" b="1" i="0">
                          <a:solidFill>
                            <a:srgbClr val="000000"/>
                          </a:solidFill>
                          <a:effectLst/>
                          <a:latin typeface="Verdana" panose="020B0604030504040204" pitchFamily="34" charset="0"/>
                        </a:rPr>
                        <a:t> Mayo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FFFFFF"/>
                    </a:solidFill>
                  </a:tcPr>
                </a:tc>
                <a:tc>
                  <a:txBody>
                    <a:bodyPr/>
                    <a:lstStyle/>
                    <a:p>
                      <a:pPr algn="ctr" fontAlgn="base"/>
                      <a:r>
                        <a:rPr lang="es-ES" sz="1400" b="0" i="0">
                          <a:solidFill>
                            <a:srgbClr val="000000"/>
                          </a:solidFill>
                          <a:effectLst/>
                          <a:latin typeface="Verdana" panose="020B0604030504040204" pitchFamily="34" charset="0"/>
                        </a:rPr>
                        <a:t>-0,188</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FFFFFF"/>
                    </a:solidFill>
                  </a:tcPr>
                </a:tc>
                <a:extLst>
                  <a:ext uri="{0D108BD9-81ED-4DB2-BD59-A6C34878D82A}">
                    <a16:rowId xmlns:a16="http://schemas.microsoft.com/office/drawing/2014/main" val="2740098321"/>
                  </a:ext>
                </a:extLst>
              </a:tr>
              <a:tr h="200784">
                <a:tc>
                  <a:txBody>
                    <a:bodyPr/>
                    <a:lstStyle/>
                    <a:p>
                      <a:pPr algn="ctr" fontAlgn="base"/>
                      <a:r>
                        <a:rPr lang="es-ES" sz="1400" b="1" i="0" dirty="0">
                          <a:solidFill>
                            <a:srgbClr val="000000"/>
                          </a:solidFill>
                          <a:effectLst/>
                          <a:latin typeface="Verdana" panose="020B0604030504040204" pitchFamily="34" charset="0"/>
                        </a:rPr>
                        <a:t> Junio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E5ECF8"/>
                    </a:solidFill>
                  </a:tcPr>
                </a:tc>
                <a:tc>
                  <a:txBody>
                    <a:bodyPr/>
                    <a:lstStyle/>
                    <a:p>
                      <a:pPr algn="ctr" fontAlgn="base"/>
                      <a:r>
                        <a:rPr lang="es-ES" sz="1400" b="0" i="0">
                          <a:solidFill>
                            <a:srgbClr val="000000"/>
                          </a:solidFill>
                          <a:effectLst/>
                          <a:latin typeface="Verdana" panose="020B0604030504040204" pitchFamily="34" charset="0"/>
                        </a:rPr>
                        <a:t>-0,181</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E5ECF8"/>
                    </a:solidFill>
                  </a:tcPr>
                </a:tc>
                <a:extLst>
                  <a:ext uri="{0D108BD9-81ED-4DB2-BD59-A6C34878D82A}">
                    <a16:rowId xmlns:a16="http://schemas.microsoft.com/office/drawing/2014/main" val="3710483375"/>
                  </a:ext>
                </a:extLst>
              </a:tr>
              <a:tr h="200784">
                <a:tc>
                  <a:txBody>
                    <a:bodyPr/>
                    <a:lstStyle/>
                    <a:p>
                      <a:pPr algn="ctr" fontAlgn="base"/>
                      <a:r>
                        <a:rPr lang="es-ES" sz="1400" b="1" i="0">
                          <a:solidFill>
                            <a:srgbClr val="000000"/>
                          </a:solidFill>
                          <a:effectLst/>
                          <a:latin typeface="Verdana" panose="020B0604030504040204" pitchFamily="34" charset="0"/>
                        </a:rPr>
                        <a:t> Julio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FFFFFF"/>
                    </a:solidFill>
                  </a:tcPr>
                </a:tc>
                <a:tc>
                  <a:txBody>
                    <a:bodyPr/>
                    <a:lstStyle/>
                    <a:p>
                      <a:pPr algn="ctr" fontAlgn="base"/>
                      <a:r>
                        <a:rPr lang="es-ES" sz="1400" b="0" i="0">
                          <a:solidFill>
                            <a:srgbClr val="000000"/>
                          </a:solidFill>
                          <a:effectLst/>
                          <a:latin typeface="Verdana" panose="020B0604030504040204" pitchFamily="34" charset="0"/>
                        </a:rPr>
                        <a:t>-0,180</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FFFFFF"/>
                    </a:solidFill>
                  </a:tcPr>
                </a:tc>
                <a:extLst>
                  <a:ext uri="{0D108BD9-81ED-4DB2-BD59-A6C34878D82A}">
                    <a16:rowId xmlns:a16="http://schemas.microsoft.com/office/drawing/2014/main" val="789936708"/>
                  </a:ext>
                </a:extLst>
              </a:tr>
              <a:tr h="200784">
                <a:tc>
                  <a:txBody>
                    <a:bodyPr/>
                    <a:lstStyle/>
                    <a:p>
                      <a:pPr algn="ctr" fontAlgn="base"/>
                      <a:r>
                        <a:rPr lang="es-ES" sz="1400" b="1" i="0">
                          <a:solidFill>
                            <a:srgbClr val="000000"/>
                          </a:solidFill>
                          <a:effectLst/>
                          <a:latin typeface="Verdana" panose="020B0604030504040204" pitchFamily="34" charset="0"/>
                        </a:rPr>
                        <a:t> Agosto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E5ECF8"/>
                    </a:solidFill>
                  </a:tcPr>
                </a:tc>
                <a:tc>
                  <a:txBody>
                    <a:bodyPr/>
                    <a:lstStyle/>
                    <a:p>
                      <a:pPr algn="ctr" fontAlgn="base"/>
                      <a:r>
                        <a:rPr lang="es-ES" sz="1400" b="0" i="0">
                          <a:solidFill>
                            <a:srgbClr val="000000"/>
                          </a:solidFill>
                          <a:effectLst/>
                          <a:latin typeface="Verdana" panose="020B0604030504040204" pitchFamily="34" charset="0"/>
                        </a:rPr>
                        <a:t>-0,169</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E5ECF8"/>
                    </a:solidFill>
                  </a:tcPr>
                </a:tc>
                <a:extLst>
                  <a:ext uri="{0D108BD9-81ED-4DB2-BD59-A6C34878D82A}">
                    <a16:rowId xmlns:a16="http://schemas.microsoft.com/office/drawing/2014/main" val="3530334407"/>
                  </a:ext>
                </a:extLst>
              </a:tr>
              <a:tr h="200784">
                <a:tc>
                  <a:txBody>
                    <a:bodyPr/>
                    <a:lstStyle/>
                    <a:p>
                      <a:pPr algn="ctr" fontAlgn="base"/>
                      <a:r>
                        <a:rPr lang="es-ES" sz="1400" b="1" i="0" dirty="0">
                          <a:solidFill>
                            <a:srgbClr val="000000"/>
                          </a:solidFill>
                          <a:effectLst/>
                          <a:latin typeface="Verdana" panose="020B0604030504040204" pitchFamily="34" charset="0"/>
                        </a:rPr>
                        <a:t> Septiembre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FFFFFF"/>
                    </a:solidFill>
                  </a:tcPr>
                </a:tc>
                <a:tc>
                  <a:txBody>
                    <a:bodyPr/>
                    <a:lstStyle/>
                    <a:p>
                      <a:pPr algn="ctr" fontAlgn="base"/>
                      <a:r>
                        <a:rPr lang="es-ES" sz="1400" b="0" i="0">
                          <a:solidFill>
                            <a:srgbClr val="000000"/>
                          </a:solidFill>
                          <a:effectLst/>
                          <a:latin typeface="Verdana" panose="020B0604030504040204" pitchFamily="34" charset="0"/>
                        </a:rPr>
                        <a:t>-0,166</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FFFFFF"/>
                    </a:solidFill>
                  </a:tcPr>
                </a:tc>
                <a:extLst>
                  <a:ext uri="{0D108BD9-81ED-4DB2-BD59-A6C34878D82A}">
                    <a16:rowId xmlns:a16="http://schemas.microsoft.com/office/drawing/2014/main" val="3940258357"/>
                  </a:ext>
                </a:extLst>
              </a:tr>
              <a:tr h="200784">
                <a:tc>
                  <a:txBody>
                    <a:bodyPr/>
                    <a:lstStyle/>
                    <a:p>
                      <a:pPr algn="ctr" fontAlgn="base"/>
                      <a:r>
                        <a:rPr lang="es-ES" sz="1400" b="1" i="0" dirty="0">
                          <a:solidFill>
                            <a:srgbClr val="000000"/>
                          </a:solidFill>
                          <a:effectLst/>
                          <a:latin typeface="Verdana" panose="020B0604030504040204" pitchFamily="34" charset="0"/>
                        </a:rPr>
                        <a:t> Octubre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E5ECF8"/>
                    </a:solidFill>
                  </a:tcPr>
                </a:tc>
                <a:tc>
                  <a:txBody>
                    <a:bodyPr/>
                    <a:lstStyle/>
                    <a:p>
                      <a:pPr algn="ctr" fontAlgn="base"/>
                      <a:r>
                        <a:rPr lang="es-ES" sz="1400" b="0" i="0" dirty="0">
                          <a:solidFill>
                            <a:srgbClr val="000000"/>
                          </a:solidFill>
                          <a:effectLst/>
                          <a:latin typeface="Verdana" panose="020B0604030504040204" pitchFamily="34" charset="0"/>
                        </a:rPr>
                        <a:t>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E5ECF8"/>
                    </a:solidFill>
                  </a:tcPr>
                </a:tc>
                <a:extLst>
                  <a:ext uri="{0D108BD9-81ED-4DB2-BD59-A6C34878D82A}">
                    <a16:rowId xmlns:a16="http://schemas.microsoft.com/office/drawing/2014/main" val="3324248879"/>
                  </a:ext>
                </a:extLst>
              </a:tr>
              <a:tr h="200784">
                <a:tc>
                  <a:txBody>
                    <a:bodyPr/>
                    <a:lstStyle/>
                    <a:p>
                      <a:pPr algn="ctr" fontAlgn="base"/>
                      <a:r>
                        <a:rPr lang="es-ES" sz="1400" b="1" i="0">
                          <a:solidFill>
                            <a:srgbClr val="000000"/>
                          </a:solidFill>
                          <a:effectLst/>
                          <a:latin typeface="Verdana" panose="020B0604030504040204" pitchFamily="34" charset="0"/>
                        </a:rPr>
                        <a:t> Noviembre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FFFFFF"/>
                    </a:solidFill>
                  </a:tcPr>
                </a:tc>
                <a:tc>
                  <a:txBody>
                    <a:bodyPr/>
                    <a:lstStyle/>
                    <a:p>
                      <a:pPr algn="ctr" fontAlgn="base"/>
                      <a:r>
                        <a:rPr lang="es-ES" sz="1400" b="0" i="0" dirty="0">
                          <a:solidFill>
                            <a:srgbClr val="000000"/>
                          </a:solidFill>
                          <a:effectLst/>
                          <a:latin typeface="Verdana" panose="020B0604030504040204" pitchFamily="34" charset="0"/>
                        </a:rPr>
                        <a:t>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FFFFFF"/>
                    </a:solidFill>
                  </a:tcPr>
                </a:tc>
                <a:extLst>
                  <a:ext uri="{0D108BD9-81ED-4DB2-BD59-A6C34878D82A}">
                    <a16:rowId xmlns:a16="http://schemas.microsoft.com/office/drawing/2014/main" val="990049202"/>
                  </a:ext>
                </a:extLst>
              </a:tr>
              <a:tr h="200784">
                <a:tc>
                  <a:txBody>
                    <a:bodyPr/>
                    <a:lstStyle/>
                    <a:p>
                      <a:pPr algn="ctr" fontAlgn="base"/>
                      <a:r>
                        <a:rPr lang="es-ES" sz="1400" b="1" i="0">
                          <a:solidFill>
                            <a:srgbClr val="000000"/>
                          </a:solidFill>
                          <a:effectLst/>
                          <a:latin typeface="Verdana" panose="020B0604030504040204" pitchFamily="34" charset="0"/>
                        </a:rPr>
                        <a:t> Diciembre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E5ECF8"/>
                    </a:solidFill>
                  </a:tcPr>
                </a:tc>
                <a:tc>
                  <a:txBody>
                    <a:bodyPr/>
                    <a:lstStyle/>
                    <a:p>
                      <a:pPr algn="ctr" fontAlgn="base"/>
                      <a:r>
                        <a:rPr lang="es-ES" sz="1400" b="0" i="0" dirty="0">
                          <a:solidFill>
                            <a:srgbClr val="000000"/>
                          </a:solidFill>
                          <a:effectLst/>
                          <a:latin typeface="Verdana" panose="020B0604030504040204" pitchFamily="34" charset="0"/>
                        </a:rPr>
                        <a:t> </a:t>
                      </a:r>
                    </a:p>
                  </a:txBody>
                  <a:tcPr marL="23946" marR="23946" marT="23946" marB="23946" anchor="ctr">
                    <a:lnL w="7620" cap="flat" cmpd="sng" algn="ctr">
                      <a:solidFill>
                        <a:srgbClr val="1F8FFE"/>
                      </a:solidFill>
                      <a:prstDash val="solid"/>
                      <a:round/>
                      <a:headEnd type="none" w="med" len="med"/>
                      <a:tailEnd type="none" w="med" len="med"/>
                    </a:lnL>
                    <a:lnR w="7620" cap="flat" cmpd="sng" algn="ctr">
                      <a:solidFill>
                        <a:srgbClr val="1F8FFE"/>
                      </a:solidFill>
                      <a:prstDash val="solid"/>
                      <a:round/>
                      <a:headEnd type="none" w="med" len="med"/>
                      <a:tailEnd type="none" w="med" len="med"/>
                    </a:lnR>
                    <a:lnT w="7620" cap="flat" cmpd="sng" algn="ctr">
                      <a:solidFill>
                        <a:srgbClr val="1F8FFE"/>
                      </a:solidFill>
                      <a:prstDash val="solid"/>
                      <a:round/>
                      <a:headEnd type="none" w="med" len="med"/>
                      <a:tailEnd type="none" w="med" len="med"/>
                    </a:lnT>
                    <a:lnB w="7620" cap="flat" cmpd="sng" algn="ctr">
                      <a:solidFill>
                        <a:srgbClr val="1F8FFE"/>
                      </a:solidFill>
                      <a:prstDash val="solid"/>
                      <a:round/>
                      <a:headEnd type="none" w="med" len="med"/>
                      <a:tailEnd type="none" w="med" len="med"/>
                    </a:lnB>
                    <a:solidFill>
                      <a:srgbClr val="E5ECF8"/>
                    </a:solidFill>
                  </a:tcPr>
                </a:tc>
                <a:extLst>
                  <a:ext uri="{0D108BD9-81ED-4DB2-BD59-A6C34878D82A}">
                    <a16:rowId xmlns:a16="http://schemas.microsoft.com/office/drawing/2014/main" val="2845293843"/>
                  </a:ext>
                </a:extLst>
              </a:tr>
            </a:tbl>
          </a:graphicData>
        </a:graphic>
      </p:graphicFrame>
      <p:pic>
        <p:nvPicPr>
          <p:cNvPr id="1026" name="Picture 2" descr="F">
            <a:hlinkClick r:id="rId3" tooltip="Euribor Diario en Faceboo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874" y="-2916652"/>
            <a:ext cx="178214" cy="1782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
            <a:hlinkClick r:id="rId5" tooltip="Euribor Diario en Twitter"/>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2264" y="-2703927"/>
            <a:ext cx="282173" cy="17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48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2088" y="33247"/>
            <a:ext cx="11756164" cy="3807229"/>
          </a:xfrm>
          <a:prstGeom prst="rect">
            <a:avLst/>
          </a:prstGeom>
        </p:spPr>
      </p:pic>
      <p:pic>
        <p:nvPicPr>
          <p:cNvPr id="2" name="Imagen 1"/>
          <p:cNvPicPr>
            <a:picLocks noChangeAspect="1"/>
          </p:cNvPicPr>
          <p:nvPr/>
        </p:nvPicPr>
        <p:blipFill>
          <a:blip r:embed="rId3"/>
          <a:stretch>
            <a:fillRect/>
          </a:stretch>
        </p:blipFill>
        <p:spPr>
          <a:xfrm>
            <a:off x="2396063" y="3476625"/>
            <a:ext cx="9660245" cy="3348123"/>
          </a:xfrm>
          <a:prstGeom prst="rect">
            <a:avLst/>
          </a:prstGeom>
        </p:spPr>
      </p:pic>
    </p:spTree>
    <p:extLst>
      <p:ext uri="{BB962C8B-B14F-4D97-AF65-F5344CB8AC3E}">
        <p14:creationId xmlns:p14="http://schemas.microsoft.com/office/powerpoint/2010/main" val="773674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907881" y="24935"/>
            <a:ext cx="5271692" cy="1707235"/>
          </a:xfrm>
          <a:prstGeom prst="rect">
            <a:avLst/>
          </a:prstGeom>
        </p:spPr>
      </p:pic>
      <p:sp>
        <p:nvSpPr>
          <p:cNvPr id="5" name="Rectángulo 4"/>
          <p:cNvSpPr/>
          <p:nvPr/>
        </p:nvSpPr>
        <p:spPr>
          <a:xfrm>
            <a:off x="421181" y="1358096"/>
            <a:ext cx="10377052" cy="5078313"/>
          </a:xfrm>
          <a:prstGeom prst="rect">
            <a:avLst/>
          </a:prstGeom>
        </p:spPr>
        <p:txBody>
          <a:bodyPr wrap="square">
            <a:spAutoFit/>
          </a:bodyPr>
          <a:lstStyle/>
          <a:p>
            <a:pPr algn="just"/>
            <a:r>
              <a:rPr lang="es-ES" sz="2400" b="1" dirty="0" smtClean="0">
                <a:solidFill>
                  <a:schemeClr val="tx2">
                    <a:lumMod val="60000"/>
                    <a:lumOff val="40000"/>
                  </a:schemeClr>
                </a:solidFill>
                <a:latin typeface="Arial" panose="020B0604020202020204" pitchFamily="34" charset="0"/>
              </a:rPr>
              <a:t>OBJETO</a:t>
            </a:r>
            <a:r>
              <a:rPr lang="es-ES" sz="2400" b="1" dirty="0">
                <a:solidFill>
                  <a:schemeClr val="tx2">
                    <a:lumMod val="60000"/>
                    <a:lumOff val="40000"/>
                  </a:schemeClr>
                </a:solidFill>
                <a:latin typeface="Arial" panose="020B0604020202020204" pitchFamily="34" charset="0"/>
              </a:rPr>
              <a:t>. </a:t>
            </a:r>
            <a:endParaRPr lang="es-ES" sz="2400" dirty="0">
              <a:solidFill>
                <a:schemeClr val="tx2">
                  <a:lumMod val="60000"/>
                  <a:lumOff val="40000"/>
                </a:schemeClr>
              </a:solidFill>
              <a:latin typeface="Arial" panose="020B0604020202020204" pitchFamily="34" charset="0"/>
            </a:endParaRPr>
          </a:p>
          <a:p>
            <a:pPr algn="just"/>
            <a:r>
              <a:rPr lang="es-ES" sz="2000" dirty="0" smtClean="0">
                <a:solidFill>
                  <a:schemeClr val="tx2">
                    <a:lumMod val="60000"/>
                    <a:lumOff val="40000"/>
                  </a:schemeClr>
                </a:solidFill>
                <a:latin typeface="Arial" panose="020B0604020202020204" pitchFamily="34" charset="0"/>
              </a:rPr>
              <a:t>……..establecer </a:t>
            </a:r>
            <a:r>
              <a:rPr lang="es-ES" sz="2000" dirty="0">
                <a:solidFill>
                  <a:schemeClr val="tx2">
                    <a:lumMod val="60000"/>
                    <a:lumOff val="40000"/>
                  </a:schemeClr>
                </a:solidFill>
                <a:latin typeface="Arial" panose="020B0604020202020204" pitchFamily="34" charset="0"/>
              </a:rPr>
              <a:t>y articular un espacio de colaboración entre el Ministerio de Hacienda y Administraciones Públicas, el Ministerio de Sanidad, Servicios Sociales e Igualdad y </a:t>
            </a:r>
            <a:r>
              <a:rPr lang="es-ES" sz="2000" dirty="0" err="1">
                <a:solidFill>
                  <a:schemeClr val="tx2">
                    <a:lumMod val="60000"/>
                    <a:lumOff val="40000"/>
                  </a:schemeClr>
                </a:solidFill>
                <a:latin typeface="Arial" panose="020B0604020202020204" pitchFamily="34" charset="0"/>
              </a:rPr>
              <a:t>Farmaindustria</a:t>
            </a:r>
            <a:r>
              <a:rPr lang="es-ES" sz="2000" dirty="0">
                <a:solidFill>
                  <a:schemeClr val="tx2">
                    <a:lumMod val="60000"/>
                    <a:lumOff val="40000"/>
                  </a:schemeClr>
                </a:solidFill>
                <a:latin typeface="Arial" panose="020B0604020202020204" pitchFamily="34" charset="0"/>
              </a:rPr>
              <a:t>, para la consecución de objetivos comunes en materia de </a:t>
            </a:r>
            <a:r>
              <a:rPr lang="es-ES" sz="3600" b="1" dirty="0">
                <a:solidFill>
                  <a:schemeClr val="tx2">
                    <a:lumMod val="60000"/>
                    <a:lumOff val="40000"/>
                  </a:schemeClr>
                </a:solidFill>
                <a:latin typeface="Arial" panose="020B0604020202020204" pitchFamily="34" charset="0"/>
              </a:rPr>
              <a:t>sostenibilidad del Sistema Nacional de Salud, mejora de la eficiencia del SNS, racionalización del gasto farmacéutico público, </a:t>
            </a:r>
            <a:r>
              <a:rPr lang="es-ES" sz="4400" b="1" dirty="0">
                <a:solidFill>
                  <a:srgbClr val="FF0000"/>
                </a:solidFill>
                <a:latin typeface="Arial" panose="020B0604020202020204" pitchFamily="34" charset="0"/>
              </a:rPr>
              <a:t>acceso de los pacientes a la innovación con equidad en todo el territorio español </a:t>
            </a:r>
            <a:r>
              <a:rPr lang="es-ES" sz="4000" dirty="0" smtClean="0">
                <a:solidFill>
                  <a:srgbClr val="FF0000"/>
                </a:solidFill>
                <a:latin typeface="Arial" panose="020B0604020202020204" pitchFamily="34" charset="0"/>
              </a:rPr>
              <a:t>…………</a:t>
            </a:r>
            <a:endParaRPr lang="es-ES" sz="4000" dirty="0">
              <a:solidFill>
                <a:srgbClr val="FF0000"/>
              </a:solidFill>
            </a:endParaRPr>
          </a:p>
        </p:txBody>
      </p:sp>
    </p:spTree>
    <p:extLst>
      <p:ext uri="{BB962C8B-B14F-4D97-AF65-F5344CB8AC3E}">
        <p14:creationId xmlns:p14="http://schemas.microsoft.com/office/powerpoint/2010/main" val="4220461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907881" y="24935"/>
            <a:ext cx="5271692" cy="1707235"/>
          </a:xfrm>
          <a:prstGeom prst="rect">
            <a:avLst/>
          </a:prstGeom>
        </p:spPr>
      </p:pic>
      <p:sp>
        <p:nvSpPr>
          <p:cNvPr id="5" name="Rectángulo 4"/>
          <p:cNvSpPr/>
          <p:nvPr/>
        </p:nvSpPr>
        <p:spPr>
          <a:xfrm>
            <a:off x="421181" y="1665667"/>
            <a:ext cx="10385364" cy="4568877"/>
          </a:xfrm>
          <a:prstGeom prst="rect">
            <a:avLst/>
          </a:prstGeom>
        </p:spPr>
        <p:txBody>
          <a:bodyPr wrap="square">
            <a:spAutoFit/>
          </a:bodyPr>
          <a:lstStyle/>
          <a:p>
            <a:pPr algn="just"/>
            <a:r>
              <a:rPr lang="es-ES" sz="2400" b="1" dirty="0">
                <a:solidFill>
                  <a:schemeClr val="tx2">
                    <a:lumMod val="60000"/>
                    <a:lumOff val="40000"/>
                  </a:schemeClr>
                </a:solidFill>
                <a:latin typeface="Arial" panose="020B0604020202020204" pitchFamily="34" charset="0"/>
              </a:rPr>
              <a:t>COLABORACIÓN EN MATERIA DE SOSTENIBILIDAD. </a:t>
            </a:r>
          </a:p>
          <a:p>
            <a:pPr algn="just"/>
            <a:r>
              <a:rPr lang="es-ES" sz="2400" dirty="0" smtClean="0">
                <a:solidFill>
                  <a:schemeClr val="tx2">
                    <a:lumMod val="60000"/>
                    <a:lumOff val="40000"/>
                  </a:schemeClr>
                </a:solidFill>
                <a:latin typeface="Arial" panose="020B0604020202020204" pitchFamily="34" charset="0"/>
              </a:rPr>
              <a:t>………….medidas </a:t>
            </a:r>
            <a:r>
              <a:rPr lang="es-ES" sz="2400" dirty="0">
                <a:solidFill>
                  <a:schemeClr val="tx2">
                    <a:lumMod val="60000"/>
                    <a:lumOff val="40000"/>
                  </a:schemeClr>
                </a:solidFill>
                <a:latin typeface="Arial" panose="020B0604020202020204" pitchFamily="34" charset="0"/>
              </a:rPr>
              <a:t>encaminadas a la sostenibilidad del gasto farmacéutico público y a </a:t>
            </a:r>
            <a:r>
              <a:rPr lang="es-ES" sz="2800" b="1" dirty="0">
                <a:solidFill>
                  <a:schemeClr val="tx2">
                    <a:lumMod val="60000"/>
                    <a:lumOff val="40000"/>
                  </a:schemeClr>
                </a:solidFill>
                <a:latin typeface="Arial" panose="020B0604020202020204" pitchFamily="34" charset="0"/>
              </a:rPr>
              <a:t>velar para que su evolución no supere los límites que se establezcan</a:t>
            </a:r>
            <a:r>
              <a:rPr lang="es-ES" sz="2400" dirty="0">
                <a:solidFill>
                  <a:schemeClr val="tx2">
                    <a:lumMod val="60000"/>
                    <a:lumOff val="40000"/>
                  </a:schemeClr>
                </a:solidFill>
                <a:latin typeface="Arial" panose="020B0604020202020204" pitchFamily="34" charset="0"/>
              </a:rPr>
              <a:t>. </a:t>
            </a:r>
          </a:p>
          <a:p>
            <a:pPr algn="just"/>
            <a:r>
              <a:rPr lang="es-ES" sz="2400" dirty="0" smtClean="0">
                <a:solidFill>
                  <a:schemeClr val="tx2">
                    <a:lumMod val="60000"/>
                    <a:lumOff val="40000"/>
                  </a:schemeClr>
                </a:solidFill>
                <a:latin typeface="Arial" panose="020B0604020202020204" pitchFamily="34" charset="0"/>
              </a:rPr>
              <a:t>……….procurar </a:t>
            </a:r>
            <a:r>
              <a:rPr lang="es-ES" sz="2400" dirty="0">
                <a:solidFill>
                  <a:schemeClr val="tx2">
                    <a:lumMod val="60000"/>
                    <a:lumOff val="40000"/>
                  </a:schemeClr>
                </a:solidFill>
                <a:latin typeface="Arial" panose="020B0604020202020204" pitchFamily="34" charset="0"/>
              </a:rPr>
              <a:t>la sostenibilidad financiera del gasto farmacéutico público total del Sistema Nacional de Salud, si el gasto correspondiente al segmento de medicamentos originales no genéricos superase los niveles de la tasa de referencia de crecimiento del Producto Interior Bruto de medio plazo de la economía española </a:t>
            </a:r>
            <a:r>
              <a:rPr lang="es-ES" sz="2400" dirty="0" smtClean="0">
                <a:solidFill>
                  <a:schemeClr val="tx2">
                    <a:lumMod val="60000"/>
                    <a:lumOff val="40000"/>
                  </a:schemeClr>
                </a:solidFill>
                <a:latin typeface="Arial" panose="020B0604020202020204" pitchFamily="34" charset="0"/>
              </a:rPr>
              <a:t>………. </a:t>
            </a:r>
            <a:r>
              <a:rPr lang="es-ES" sz="2800" b="1" dirty="0">
                <a:solidFill>
                  <a:schemeClr val="tx2">
                    <a:lumMod val="60000"/>
                    <a:lumOff val="40000"/>
                  </a:schemeClr>
                </a:solidFill>
                <a:latin typeface="Arial" panose="020B0604020202020204" pitchFamily="34" charset="0"/>
              </a:rPr>
              <a:t>se establecerán </a:t>
            </a:r>
            <a:r>
              <a:rPr lang="es-ES" sz="3200" b="1" dirty="0">
                <a:solidFill>
                  <a:srgbClr val="FF0000"/>
                </a:solidFill>
                <a:latin typeface="Arial" panose="020B0604020202020204" pitchFamily="34" charset="0"/>
              </a:rPr>
              <a:t>medidas compensatorias y correctoras </a:t>
            </a:r>
            <a:r>
              <a:rPr lang="es-ES" sz="2800" b="1" dirty="0">
                <a:solidFill>
                  <a:schemeClr val="tx2">
                    <a:lumMod val="60000"/>
                    <a:lumOff val="40000"/>
                  </a:schemeClr>
                </a:solidFill>
                <a:latin typeface="Arial" panose="020B0604020202020204" pitchFamily="34" charset="0"/>
              </a:rPr>
              <a:t>en favor del Sistema Nacional de Salud</a:t>
            </a:r>
            <a:r>
              <a:rPr lang="es-ES" sz="2800" b="1" dirty="0" smtClean="0">
                <a:solidFill>
                  <a:schemeClr val="tx2">
                    <a:lumMod val="60000"/>
                    <a:lumOff val="40000"/>
                  </a:schemeClr>
                </a:solidFill>
                <a:latin typeface="Arial" panose="020B0604020202020204" pitchFamily="34" charset="0"/>
              </a:rPr>
              <a:t>,…..... </a:t>
            </a:r>
            <a:endParaRPr lang="es-ES" sz="2000" b="1" dirty="0"/>
          </a:p>
        </p:txBody>
      </p:sp>
    </p:spTree>
    <p:extLst>
      <p:ext uri="{BB962C8B-B14F-4D97-AF65-F5344CB8AC3E}">
        <p14:creationId xmlns:p14="http://schemas.microsoft.com/office/powerpoint/2010/main" val="118344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907881" y="24935"/>
            <a:ext cx="5271692" cy="1707235"/>
          </a:xfrm>
          <a:prstGeom prst="rect">
            <a:avLst/>
          </a:prstGeom>
        </p:spPr>
      </p:pic>
      <p:sp>
        <p:nvSpPr>
          <p:cNvPr id="5" name="Rectángulo 4"/>
          <p:cNvSpPr/>
          <p:nvPr/>
        </p:nvSpPr>
        <p:spPr>
          <a:xfrm>
            <a:off x="421181" y="1358096"/>
            <a:ext cx="10468492" cy="4739759"/>
          </a:xfrm>
          <a:prstGeom prst="rect">
            <a:avLst/>
          </a:prstGeom>
        </p:spPr>
        <p:txBody>
          <a:bodyPr wrap="square">
            <a:spAutoFit/>
          </a:bodyPr>
          <a:lstStyle/>
          <a:p>
            <a:pPr algn="just"/>
            <a:r>
              <a:rPr lang="es-ES" sz="2400" b="1" dirty="0">
                <a:solidFill>
                  <a:schemeClr val="tx2">
                    <a:lumMod val="60000"/>
                    <a:lumOff val="40000"/>
                  </a:schemeClr>
                </a:solidFill>
                <a:latin typeface="Arial" panose="020B0604020202020204" pitchFamily="34" charset="0"/>
              </a:rPr>
              <a:t>COLABORACIÓN EN MATERIA DE SOSTENIBILIDAD. </a:t>
            </a:r>
          </a:p>
          <a:p>
            <a:pPr algn="just"/>
            <a:endParaRPr lang="es-ES" dirty="0"/>
          </a:p>
          <a:p>
            <a:pPr algn="just"/>
            <a:r>
              <a:rPr lang="es-ES" sz="2800" dirty="0" smtClean="0">
                <a:solidFill>
                  <a:schemeClr val="tx2">
                    <a:lumMod val="60000"/>
                    <a:lumOff val="40000"/>
                  </a:schemeClr>
                </a:solidFill>
                <a:latin typeface="Arial" panose="020B0604020202020204" pitchFamily="34" charset="0"/>
              </a:rPr>
              <a:t>-si </a:t>
            </a:r>
            <a:r>
              <a:rPr lang="es-ES" sz="2800" dirty="0">
                <a:solidFill>
                  <a:schemeClr val="tx2">
                    <a:lumMod val="60000"/>
                    <a:lumOff val="40000"/>
                  </a:schemeClr>
                </a:solidFill>
                <a:latin typeface="Arial" panose="020B0604020202020204" pitchFamily="34" charset="0"/>
              </a:rPr>
              <a:t>el gasto </a:t>
            </a:r>
            <a:r>
              <a:rPr lang="es-ES" sz="2800" dirty="0" smtClean="0">
                <a:solidFill>
                  <a:schemeClr val="tx2">
                    <a:lumMod val="60000"/>
                    <a:lumOff val="40000"/>
                  </a:schemeClr>
                </a:solidFill>
                <a:latin typeface="Arial" panose="020B0604020202020204" pitchFamily="34" charset="0"/>
              </a:rPr>
              <a:t>farmacéutico …………superase </a:t>
            </a:r>
            <a:r>
              <a:rPr lang="es-ES" sz="2800" dirty="0">
                <a:solidFill>
                  <a:schemeClr val="tx2">
                    <a:lumMod val="60000"/>
                    <a:lumOff val="40000"/>
                  </a:schemeClr>
                </a:solidFill>
                <a:latin typeface="Arial" panose="020B0604020202020204" pitchFamily="34" charset="0"/>
              </a:rPr>
              <a:t>la tasa de referencia de crecimiento del </a:t>
            </a:r>
            <a:r>
              <a:rPr lang="es-ES" sz="2800" dirty="0" smtClean="0">
                <a:solidFill>
                  <a:schemeClr val="tx2">
                    <a:lumMod val="60000"/>
                    <a:lumOff val="40000"/>
                  </a:schemeClr>
                </a:solidFill>
                <a:latin typeface="Arial" panose="020B0604020202020204" pitchFamily="34" charset="0"/>
              </a:rPr>
              <a:t>PIB de </a:t>
            </a:r>
            <a:r>
              <a:rPr lang="es-ES" sz="2800" dirty="0">
                <a:solidFill>
                  <a:schemeClr val="tx2">
                    <a:lumMod val="60000"/>
                    <a:lumOff val="40000"/>
                  </a:schemeClr>
                </a:solidFill>
                <a:latin typeface="Arial" panose="020B0604020202020204" pitchFamily="34" charset="0"/>
              </a:rPr>
              <a:t>medio plazo </a:t>
            </a:r>
            <a:r>
              <a:rPr lang="es-ES" sz="2800" dirty="0" smtClean="0">
                <a:solidFill>
                  <a:schemeClr val="tx2">
                    <a:lumMod val="60000"/>
                    <a:lumOff val="40000"/>
                  </a:schemeClr>
                </a:solidFill>
                <a:latin typeface="Arial" panose="020B0604020202020204" pitchFamily="34" charset="0"/>
              </a:rPr>
              <a:t>pero </a:t>
            </a:r>
            <a:r>
              <a:rPr lang="es-ES" sz="2800" dirty="0">
                <a:solidFill>
                  <a:schemeClr val="tx2">
                    <a:lumMod val="60000"/>
                    <a:lumOff val="40000"/>
                  </a:schemeClr>
                </a:solidFill>
                <a:latin typeface="Arial" panose="020B0604020202020204" pitchFamily="34" charset="0"/>
              </a:rPr>
              <a:t>no alcanzara la tasa de crecimiento del PIB </a:t>
            </a:r>
            <a:r>
              <a:rPr lang="es-ES" sz="2800" dirty="0" smtClean="0">
                <a:solidFill>
                  <a:schemeClr val="tx2">
                    <a:lumMod val="60000"/>
                    <a:lumOff val="40000"/>
                  </a:schemeClr>
                </a:solidFill>
                <a:latin typeface="Arial" panose="020B0604020202020204" pitchFamily="34" charset="0"/>
              </a:rPr>
              <a:t>real, </a:t>
            </a:r>
            <a:r>
              <a:rPr lang="es-ES" sz="2800" dirty="0">
                <a:solidFill>
                  <a:schemeClr val="tx2">
                    <a:lumMod val="60000"/>
                    <a:lumOff val="40000"/>
                  </a:schemeClr>
                </a:solidFill>
                <a:latin typeface="Arial" panose="020B0604020202020204" pitchFamily="34" charset="0"/>
              </a:rPr>
              <a:t>se </a:t>
            </a:r>
            <a:r>
              <a:rPr lang="es-ES" sz="2800" dirty="0" smtClean="0">
                <a:solidFill>
                  <a:schemeClr val="tx2">
                    <a:lumMod val="60000"/>
                    <a:lumOff val="40000"/>
                  </a:schemeClr>
                </a:solidFill>
                <a:latin typeface="Arial" panose="020B0604020202020204" pitchFamily="34" charset="0"/>
              </a:rPr>
              <a:t>concretarán medidas </a:t>
            </a:r>
            <a:r>
              <a:rPr lang="es-ES" sz="2800" dirty="0">
                <a:solidFill>
                  <a:schemeClr val="tx2">
                    <a:lumMod val="60000"/>
                    <a:lumOff val="40000"/>
                  </a:schemeClr>
                </a:solidFill>
                <a:latin typeface="Arial" panose="020B0604020202020204" pitchFamily="34" charset="0"/>
              </a:rPr>
              <a:t>que, no suponiendo una transferencia monetaria, sí tengan contenido económico </a:t>
            </a:r>
            <a:r>
              <a:rPr lang="es-ES" sz="2800" dirty="0" smtClean="0">
                <a:solidFill>
                  <a:schemeClr val="tx2">
                    <a:lumMod val="60000"/>
                    <a:lumOff val="40000"/>
                  </a:schemeClr>
                </a:solidFill>
                <a:latin typeface="Arial" panose="020B0604020202020204" pitchFamily="34" charset="0"/>
              </a:rPr>
              <a:t>…….</a:t>
            </a:r>
            <a:endParaRPr lang="es-ES" sz="2800" dirty="0">
              <a:solidFill>
                <a:schemeClr val="tx2">
                  <a:lumMod val="60000"/>
                  <a:lumOff val="40000"/>
                </a:schemeClr>
              </a:solidFill>
              <a:latin typeface="Arial" panose="020B0604020202020204" pitchFamily="34" charset="0"/>
            </a:endParaRPr>
          </a:p>
          <a:p>
            <a:pPr algn="just"/>
            <a:r>
              <a:rPr lang="es-ES" sz="2800" dirty="0">
                <a:solidFill>
                  <a:schemeClr val="tx2">
                    <a:lumMod val="60000"/>
                    <a:lumOff val="40000"/>
                  </a:schemeClr>
                </a:solidFill>
                <a:latin typeface="Arial" panose="020B0604020202020204" pitchFamily="34" charset="0"/>
              </a:rPr>
              <a:t>-</a:t>
            </a:r>
            <a:r>
              <a:rPr lang="es-ES" sz="2800" dirty="0" smtClean="0">
                <a:solidFill>
                  <a:schemeClr val="tx2">
                    <a:lumMod val="60000"/>
                    <a:lumOff val="40000"/>
                  </a:schemeClr>
                </a:solidFill>
                <a:latin typeface="Arial" panose="020B0604020202020204" pitchFamily="34" charset="0"/>
              </a:rPr>
              <a:t>si el </a:t>
            </a:r>
            <a:r>
              <a:rPr lang="es-ES" sz="2800" dirty="0">
                <a:solidFill>
                  <a:schemeClr val="tx2">
                    <a:lumMod val="60000"/>
                    <a:lumOff val="40000"/>
                  </a:schemeClr>
                </a:solidFill>
                <a:latin typeface="Arial" panose="020B0604020202020204" pitchFamily="34" charset="0"/>
              </a:rPr>
              <a:t>gasto superase la tasa de crecimiento del PIB real de la economía española, a las actuaciones anteriores se añadirán las </a:t>
            </a:r>
            <a:r>
              <a:rPr lang="es-ES" sz="3200" b="1" dirty="0">
                <a:solidFill>
                  <a:srgbClr val="FF0000"/>
                </a:solidFill>
                <a:latin typeface="Arial" panose="020B0604020202020204" pitchFamily="34" charset="0"/>
              </a:rPr>
              <a:t>compensaciones monetarias correspondientes al exceso de crecimiento sobre el PIB </a:t>
            </a:r>
            <a:r>
              <a:rPr lang="es-ES" sz="3200" b="1" dirty="0" smtClean="0">
                <a:solidFill>
                  <a:srgbClr val="FF0000"/>
                </a:solidFill>
                <a:latin typeface="Arial" panose="020B0604020202020204" pitchFamily="34" charset="0"/>
              </a:rPr>
              <a:t>real……….</a:t>
            </a:r>
            <a:endParaRPr lang="es-ES" sz="2400" dirty="0">
              <a:solidFill>
                <a:srgbClr val="FF0000"/>
              </a:solidFill>
            </a:endParaRPr>
          </a:p>
        </p:txBody>
      </p:sp>
    </p:spTree>
    <p:extLst>
      <p:ext uri="{BB962C8B-B14F-4D97-AF65-F5344CB8AC3E}">
        <p14:creationId xmlns:p14="http://schemas.microsoft.com/office/powerpoint/2010/main" val="293334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875622089"/>
              </p:ext>
            </p:extLst>
          </p:nvPr>
        </p:nvGraphicFramePr>
        <p:xfrm>
          <a:off x="2543694" y="2518756"/>
          <a:ext cx="7348452" cy="2936176"/>
        </p:xfrm>
        <a:graphic>
          <a:graphicData uri="http://schemas.openxmlformats.org/drawingml/2006/table">
            <a:tbl>
              <a:tblPr/>
              <a:tblGrid>
                <a:gridCol w="2449484">
                  <a:extLst>
                    <a:ext uri="{9D8B030D-6E8A-4147-A177-3AD203B41FA5}">
                      <a16:colId xmlns:a16="http://schemas.microsoft.com/office/drawing/2014/main" val="3479274366"/>
                    </a:ext>
                  </a:extLst>
                </a:gridCol>
                <a:gridCol w="2449484">
                  <a:extLst>
                    <a:ext uri="{9D8B030D-6E8A-4147-A177-3AD203B41FA5}">
                      <a16:colId xmlns:a16="http://schemas.microsoft.com/office/drawing/2014/main" val="3665790436"/>
                    </a:ext>
                  </a:extLst>
                </a:gridCol>
                <a:gridCol w="2449484">
                  <a:extLst>
                    <a:ext uri="{9D8B030D-6E8A-4147-A177-3AD203B41FA5}">
                      <a16:colId xmlns:a16="http://schemas.microsoft.com/office/drawing/2014/main" val="3279528480"/>
                    </a:ext>
                  </a:extLst>
                </a:gridCol>
              </a:tblGrid>
              <a:tr h="1686496">
                <a:tc gridSpan="3">
                  <a:txBody>
                    <a:bodyPr/>
                    <a:lstStyle/>
                    <a:p>
                      <a:pPr algn="ctr"/>
                      <a:r>
                        <a:rPr lang="es-ES" sz="3200" b="1" dirty="0">
                          <a:solidFill>
                            <a:schemeClr val="tx2">
                              <a:lumMod val="60000"/>
                              <a:lumOff val="40000"/>
                            </a:schemeClr>
                          </a:solidFill>
                        </a:rPr>
                        <a:t>Tasa de referencia </a:t>
                      </a:r>
                      <a:r>
                        <a:rPr lang="es-ES" sz="3200" b="1" dirty="0" smtClean="0">
                          <a:solidFill>
                            <a:schemeClr val="tx2">
                              <a:lumMod val="60000"/>
                              <a:lumOff val="40000"/>
                            </a:schemeClr>
                          </a:solidFill>
                        </a:rPr>
                        <a:t>nominal de crecimiento del Producto Interior Bruto</a:t>
                      </a:r>
                    </a:p>
                    <a:p>
                      <a:pPr algn="ctr"/>
                      <a:r>
                        <a:rPr lang="es-ES" sz="3200" b="1" dirty="0" smtClean="0">
                          <a:solidFill>
                            <a:schemeClr val="tx2">
                              <a:lumMod val="60000"/>
                              <a:lumOff val="40000"/>
                            </a:schemeClr>
                          </a:solidFill>
                        </a:rPr>
                        <a:t>(% </a:t>
                      </a:r>
                      <a:r>
                        <a:rPr lang="es-ES" sz="3200" b="1" dirty="0">
                          <a:solidFill>
                            <a:schemeClr val="tx2">
                              <a:lumMod val="60000"/>
                              <a:lumOff val="40000"/>
                            </a:schemeClr>
                          </a:solidFill>
                        </a:rPr>
                        <a:t>variación anual)</a:t>
                      </a:r>
                    </a:p>
                  </a:txBody>
                  <a:tcPr anchor="ctr">
                    <a:solidFill>
                      <a:srgbClr val="FFFFFF"/>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877071009"/>
                  </a:ext>
                </a:extLst>
              </a:tr>
              <a:tr h="530042">
                <a:tc>
                  <a:txBody>
                    <a:bodyPr/>
                    <a:lstStyle/>
                    <a:p>
                      <a:pPr algn="ctr"/>
                      <a:r>
                        <a:rPr lang="es-ES" sz="3600" b="1">
                          <a:solidFill>
                            <a:srgbClr val="FFFFFF"/>
                          </a:solidFill>
                          <a:effectLst/>
                        </a:rPr>
                        <a:t>2018</a:t>
                      </a:r>
                    </a:p>
                  </a:txBody>
                  <a:tcPr marL="30480" marR="30480" marT="30480" marB="30480" anchor="ctr">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B w="7620" cap="flat" cmpd="sng" algn="ctr">
                      <a:solidFill>
                        <a:srgbClr val="808080"/>
                      </a:solidFill>
                      <a:prstDash val="solid"/>
                      <a:round/>
                      <a:headEnd type="none" w="med" len="med"/>
                      <a:tailEnd type="none" w="med" len="med"/>
                    </a:lnB>
                    <a:solidFill>
                      <a:srgbClr val="808080"/>
                    </a:solidFill>
                  </a:tcPr>
                </a:tc>
                <a:tc>
                  <a:txBody>
                    <a:bodyPr/>
                    <a:lstStyle/>
                    <a:p>
                      <a:pPr algn="ctr"/>
                      <a:r>
                        <a:rPr lang="es-ES" sz="3600" b="1" dirty="0">
                          <a:solidFill>
                            <a:srgbClr val="FFFFFF"/>
                          </a:solidFill>
                          <a:effectLst/>
                        </a:rPr>
                        <a:t>2019</a:t>
                      </a:r>
                    </a:p>
                  </a:txBody>
                  <a:tcPr marL="30480" marR="30480" marT="30480" marB="30480" anchor="ctr">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808080"/>
                    </a:solidFill>
                  </a:tcPr>
                </a:tc>
                <a:tc>
                  <a:txBody>
                    <a:bodyPr/>
                    <a:lstStyle/>
                    <a:p>
                      <a:pPr algn="ctr"/>
                      <a:r>
                        <a:rPr lang="es-ES" sz="3600" b="1" dirty="0">
                          <a:solidFill>
                            <a:srgbClr val="FFFFFF"/>
                          </a:solidFill>
                          <a:effectLst/>
                        </a:rPr>
                        <a:t>2020</a:t>
                      </a:r>
                    </a:p>
                  </a:txBody>
                  <a:tcPr marL="30480" marR="30480" marT="30480" marB="30480" anchor="ctr">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808080"/>
                    </a:solidFill>
                  </a:tcPr>
                </a:tc>
                <a:extLst>
                  <a:ext uri="{0D108BD9-81ED-4DB2-BD59-A6C34878D82A}">
                    <a16:rowId xmlns:a16="http://schemas.microsoft.com/office/drawing/2014/main" val="2411158495"/>
                  </a:ext>
                </a:extLst>
              </a:tr>
              <a:tr h="578227">
                <a:tc>
                  <a:txBody>
                    <a:bodyPr/>
                    <a:lstStyle/>
                    <a:p>
                      <a:pPr algn="ctr"/>
                      <a:r>
                        <a:rPr lang="es-ES" sz="3600" b="1">
                          <a:solidFill>
                            <a:schemeClr val="tx2">
                              <a:lumMod val="60000"/>
                              <a:lumOff val="40000"/>
                            </a:schemeClr>
                          </a:solidFill>
                          <a:effectLst/>
                        </a:rPr>
                        <a:t>2,4</a:t>
                      </a:r>
                    </a:p>
                  </a:txBody>
                  <a:tcPr marL="30480" marR="30480" anchor="ctr">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CFCFA"/>
                    </a:solidFill>
                  </a:tcPr>
                </a:tc>
                <a:tc>
                  <a:txBody>
                    <a:bodyPr/>
                    <a:lstStyle/>
                    <a:p>
                      <a:pPr algn="ctr"/>
                      <a:r>
                        <a:rPr lang="es-ES" sz="3600" b="1" dirty="0">
                          <a:solidFill>
                            <a:schemeClr val="tx2">
                              <a:lumMod val="60000"/>
                              <a:lumOff val="40000"/>
                            </a:schemeClr>
                          </a:solidFill>
                          <a:effectLst/>
                        </a:rPr>
                        <a:t>2,7</a:t>
                      </a:r>
                    </a:p>
                  </a:txBody>
                  <a:tcPr marL="30480" marR="30480" anchor="ctr">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CFCFA"/>
                    </a:solidFill>
                  </a:tcPr>
                </a:tc>
                <a:tc>
                  <a:txBody>
                    <a:bodyPr/>
                    <a:lstStyle/>
                    <a:p>
                      <a:pPr algn="ctr"/>
                      <a:r>
                        <a:rPr lang="es-ES" sz="3600" b="1" dirty="0">
                          <a:solidFill>
                            <a:schemeClr val="tx2">
                              <a:lumMod val="60000"/>
                              <a:lumOff val="40000"/>
                            </a:schemeClr>
                          </a:solidFill>
                          <a:effectLst/>
                        </a:rPr>
                        <a:t>2,8</a:t>
                      </a:r>
                    </a:p>
                  </a:txBody>
                  <a:tcPr marL="30480" marR="30480" anchor="ctr">
                    <a:lnL w="7620" cap="flat" cmpd="sng" algn="ctr">
                      <a:solidFill>
                        <a:srgbClr val="808080"/>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808080"/>
                      </a:solidFill>
                      <a:prstDash val="solid"/>
                      <a:round/>
                      <a:headEnd type="none" w="med" len="med"/>
                      <a:tailEnd type="none" w="med" len="med"/>
                    </a:lnT>
                    <a:lnB w="7620" cap="flat" cmpd="sng" algn="ctr">
                      <a:solidFill>
                        <a:srgbClr val="808080"/>
                      </a:solidFill>
                      <a:prstDash val="solid"/>
                      <a:round/>
                      <a:headEnd type="none" w="med" len="med"/>
                      <a:tailEnd type="none" w="med" len="med"/>
                    </a:lnB>
                    <a:solidFill>
                      <a:srgbClr val="FCFCFA"/>
                    </a:solidFill>
                  </a:tcPr>
                </a:tc>
                <a:extLst>
                  <a:ext uri="{0D108BD9-81ED-4DB2-BD59-A6C34878D82A}">
                    <a16:rowId xmlns:a16="http://schemas.microsoft.com/office/drawing/2014/main" val="197608462"/>
                  </a:ext>
                </a:extLst>
              </a:tr>
            </a:tbl>
          </a:graphicData>
        </a:graphic>
      </p:graphicFrame>
      <p:sp>
        <p:nvSpPr>
          <p:cNvPr id="6" name="Rectángulo 5"/>
          <p:cNvSpPr/>
          <p:nvPr/>
        </p:nvSpPr>
        <p:spPr>
          <a:xfrm>
            <a:off x="1022467" y="786583"/>
            <a:ext cx="10449097" cy="1754326"/>
          </a:xfrm>
          <a:prstGeom prst="rect">
            <a:avLst/>
          </a:prstGeom>
        </p:spPr>
        <p:txBody>
          <a:bodyPr wrap="square">
            <a:spAutoFit/>
          </a:bodyPr>
          <a:lstStyle/>
          <a:p>
            <a:pPr algn="ctr"/>
            <a:r>
              <a:rPr lang="es-ES" sz="3600" b="1" dirty="0" smtClean="0">
                <a:solidFill>
                  <a:schemeClr val="tx2">
                    <a:lumMod val="60000"/>
                    <a:lumOff val="40000"/>
                  </a:schemeClr>
                </a:solidFill>
              </a:rPr>
              <a:t>Objetivos </a:t>
            </a:r>
            <a:r>
              <a:rPr lang="es-ES" sz="3600" b="1" dirty="0">
                <a:solidFill>
                  <a:schemeClr val="tx2">
                    <a:lumMod val="60000"/>
                    <a:lumOff val="40000"/>
                  </a:schemeClr>
                </a:solidFill>
              </a:rPr>
              <a:t>de estabilidad presupuestaria y de deuda para el período 2018-2020, así como el techo de gasto para 2018</a:t>
            </a:r>
          </a:p>
        </p:txBody>
      </p:sp>
    </p:spTree>
    <p:extLst>
      <p:ext uri="{BB962C8B-B14F-4D97-AF65-F5344CB8AC3E}">
        <p14:creationId xmlns:p14="http://schemas.microsoft.com/office/powerpoint/2010/main" val="48706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46949" y="316955"/>
            <a:ext cx="10983723" cy="5956524"/>
          </a:xfrm>
          <a:prstGeom prst="rect">
            <a:avLst/>
          </a:prstGeom>
        </p:spPr>
      </p:pic>
    </p:spTree>
    <p:extLst>
      <p:ext uri="{BB962C8B-B14F-4D97-AF65-F5344CB8AC3E}">
        <p14:creationId xmlns:p14="http://schemas.microsoft.com/office/powerpoint/2010/main" val="1528701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11553" y="0"/>
            <a:ext cx="9894992" cy="6651205"/>
          </a:xfrm>
          <a:prstGeom prst="rect">
            <a:avLst/>
          </a:prstGeom>
        </p:spPr>
      </p:pic>
    </p:spTree>
    <p:extLst>
      <p:ext uri="{BB962C8B-B14F-4D97-AF65-F5344CB8AC3E}">
        <p14:creationId xmlns:p14="http://schemas.microsoft.com/office/powerpoint/2010/main" val="1845383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Effect>
                      <a14:saturation sat="200000"/>
                    </a14:imgEffect>
                  </a14:imgLayer>
                </a14:imgProps>
              </a:ext>
            </a:extLst>
          </a:blip>
          <a:stretch>
            <a:fillRect/>
          </a:stretch>
        </p:blipFill>
        <p:spPr>
          <a:xfrm>
            <a:off x="0" y="0"/>
            <a:ext cx="12192000" cy="6872824"/>
          </a:xfrm>
          <a:prstGeom prst="rect">
            <a:avLst/>
          </a:prstGeom>
        </p:spPr>
      </p:pic>
      <p:sp>
        <p:nvSpPr>
          <p:cNvPr id="3" name="Rectángulo 2"/>
          <p:cNvSpPr/>
          <p:nvPr/>
        </p:nvSpPr>
        <p:spPr>
          <a:xfrm>
            <a:off x="66676" y="6019801"/>
            <a:ext cx="12058649" cy="830997"/>
          </a:xfrm>
          <a:prstGeom prst="rect">
            <a:avLst/>
          </a:prstGeom>
          <a:solidFill>
            <a:schemeClr val="tx2">
              <a:lumMod val="75000"/>
            </a:schemeClr>
          </a:solidFill>
          <a:scene3d>
            <a:camera prst="orthographicFront"/>
            <a:lightRig rig="threePt" dir="t"/>
          </a:scene3d>
          <a:sp3d>
            <a:bevelT/>
          </a:sp3d>
        </p:spPr>
        <p:txBody>
          <a:bodyPr wrap="square">
            <a:spAutoFit/>
          </a:bodyPr>
          <a:lstStyle/>
          <a:p>
            <a:pPr algn="r"/>
            <a:r>
              <a:rPr lang="es-ES" sz="2400" b="1" i="1" dirty="0" smtClean="0">
                <a:solidFill>
                  <a:schemeClr val="bg1"/>
                </a:solidFill>
                <a:latin typeface="Caladea" panose="02040503050406030204" pitchFamily="18" charset="0"/>
              </a:rPr>
              <a:t>“La </a:t>
            </a:r>
            <a:r>
              <a:rPr lang="es-ES" sz="2400" b="1" i="1" dirty="0">
                <a:solidFill>
                  <a:schemeClr val="bg1"/>
                </a:solidFill>
                <a:latin typeface="Caladea" panose="02040503050406030204" pitchFamily="18" charset="0"/>
              </a:rPr>
              <a:t>riqueza es como el agua salada; cuanto más se bebe, más sed da.” </a:t>
            </a:r>
            <a:endParaRPr lang="es-ES" sz="2400" b="1" i="1" dirty="0" smtClean="0">
              <a:solidFill>
                <a:schemeClr val="bg1"/>
              </a:solidFill>
              <a:latin typeface="Caladea" panose="02040503050406030204" pitchFamily="18" charset="0"/>
            </a:endParaRPr>
          </a:p>
          <a:p>
            <a:pPr algn="r"/>
            <a:r>
              <a:rPr lang="es-ES" sz="2400" b="1" i="1" dirty="0" smtClean="0">
                <a:solidFill>
                  <a:schemeClr val="bg1"/>
                </a:solidFill>
                <a:latin typeface="Caladea" panose="02040503050406030204" pitchFamily="18" charset="0"/>
              </a:rPr>
              <a:t>Arthur Schopenhauer</a:t>
            </a:r>
            <a:endParaRPr lang="es-ES" sz="2000" b="1" dirty="0">
              <a:solidFill>
                <a:schemeClr val="bg1"/>
              </a:solidFill>
              <a:latin typeface="Ubuntu Condensed"/>
            </a:endParaRPr>
          </a:p>
        </p:txBody>
      </p:sp>
    </p:spTree>
    <p:extLst>
      <p:ext uri="{BB962C8B-B14F-4D97-AF65-F5344CB8AC3E}">
        <p14:creationId xmlns:p14="http://schemas.microsoft.com/office/powerpoint/2010/main" val="1989351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948" y="270651"/>
            <a:ext cx="10983723" cy="5956524"/>
          </a:xfrm>
          <a:prstGeom prst="rect">
            <a:avLst/>
          </a:prstGeom>
        </p:spPr>
      </p:pic>
    </p:spTree>
    <p:extLst>
      <p:ext uri="{BB962C8B-B14F-4D97-AF65-F5344CB8AC3E}">
        <p14:creationId xmlns:p14="http://schemas.microsoft.com/office/powerpoint/2010/main" val="316109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02825" y="266217"/>
            <a:ext cx="10232020" cy="6275350"/>
          </a:xfrm>
          <a:prstGeom prst="rect">
            <a:avLst/>
          </a:prstGeom>
        </p:spPr>
      </p:pic>
    </p:spTree>
    <p:extLst>
      <p:ext uri="{BB962C8B-B14F-4D97-AF65-F5344CB8AC3E}">
        <p14:creationId xmlns:p14="http://schemas.microsoft.com/office/powerpoint/2010/main" val="2719367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02824" y="254644"/>
            <a:ext cx="10232021" cy="6297680"/>
          </a:xfrm>
          <a:prstGeom prst="rect">
            <a:avLst/>
          </a:prstGeom>
        </p:spPr>
      </p:pic>
    </p:spTree>
    <p:extLst>
      <p:ext uri="{BB962C8B-B14F-4D97-AF65-F5344CB8AC3E}">
        <p14:creationId xmlns:p14="http://schemas.microsoft.com/office/powerpoint/2010/main" val="1613358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57412" y="99753"/>
            <a:ext cx="9517483" cy="5935287"/>
          </a:xfrm>
          <a:prstGeom prst="rect">
            <a:avLst/>
          </a:prstGeom>
        </p:spPr>
      </p:pic>
    </p:spTree>
    <p:extLst>
      <p:ext uri="{BB962C8B-B14F-4D97-AF65-F5344CB8AC3E}">
        <p14:creationId xmlns:p14="http://schemas.microsoft.com/office/powerpoint/2010/main" val="2992587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758239" y="1712427"/>
            <a:ext cx="10297688" cy="1456870"/>
            <a:chOff x="758239" y="1712427"/>
            <a:chExt cx="10297688" cy="1456870"/>
          </a:xfrm>
        </p:grpSpPr>
        <p:pic>
          <p:nvPicPr>
            <p:cNvPr id="5" name="Imagen 4"/>
            <p:cNvPicPr>
              <a:picLocks noChangeAspect="1"/>
            </p:cNvPicPr>
            <p:nvPr/>
          </p:nvPicPr>
          <p:blipFill>
            <a:blip r:embed="rId2"/>
            <a:stretch>
              <a:fillRect/>
            </a:stretch>
          </p:blipFill>
          <p:spPr>
            <a:xfrm>
              <a:off x="758239" y="1712427"/>
              <a:ext cx="10297688" cy="459436"/>
            </a:xfrm>
            <a:prstGeom prst="rect">
              <a:avLst/>
            </a:prstGeom>
          </p:spPr>
        </p:pic>
        <p:pic>
          <p:nvPicPr>
            <p:cNvPr id="6" name="Imagen 5"/>
            <p:cNvPicPr>
              <a:picLocks noChangeAspect="1"/>
            </p:cNvPicPr>
            <p:nvPr/>
          </p:nvPicPr>
          <p:blipFill>
            <a:blip r:embed="rId3"/>
            <a:stretch>
              <a:fillRect/>
            </a:stretch>
          </p:blipFill>
          <p:spPr>
            <a:xfrm>
              <a:off x="763152" y="2268628"/>
              <a:ext cx="6136476" cy="897886"/>
            </a:xfrm>
            <a:prstGeom prst="rect">
              <a:avLst/>
            </a:prstGeom>
          </p:spPr>
        </p:pic>
        <p:pic>
          <p:nvPicPr>
            <p:cNvPr id="7" name="Imagen 6"/>
            <p:cNvPicPr>
              <a:picLocks noChangeAspect="1"/>
            </p:cNvPicPr>
            <p:nvPr/>
          </p:nvPicPr>
          <p:blipFill>
            <a:blip r:embed="rId4"/>
            <a:stretch>
              <a:fillRect/>
            </a:stretch>
          </p:blipFill>
          <p:spPr>
            <a:xfrm>
              <a:off x="6974378" y="2256446"/>
              <a:ext cx="2568725" cy="912851"/>
            </a:xfrm>
            <a:prstGeom prst="rect">
              <a:avLst/>
            </a:prstGeom>
          </p:spPr>
        </p:pic>
      </p:grpSp>
      <p:pic>
        <p:nvPicPr>
          <p:cNvPr id="8" name="Imagen 7"/>
          <p:cNvPicPr>
            <a:picLocks noChangeAspect="1"/>
          </p:cNvPicPr>
          <p:nvPr/>
        </p:nvPicPr>
        <p:blipFill>
          <a:blip r:embed="rId5"/>
          <a:stretch>
            <a:fillRect/>
          </a:stretch>
        </p:blipFill>
        <p:spPr>
          <a:xfrm>
            <a:off x="9583962" y="2265012"/>
            <a:ext cx="1471965" cy="901502"/>
          </a:xfrm>
          <a:prstGeom prst="rect">
            <a:avLst/>
          </a:prstGeom>
        </p:spPr>
      </p:pic>
      <p:pic>
        <p:nvPicPr>
          <p:cNvPr id="9" name="Imagen 8"/>
          <p:cNvPicPr>
            <a:picLocks noChangeAspect="1"/>
          </p:cNvPicPr>
          <p:nvPr/>
        </p:nvPicPr>
        <p:blipFill>
          <a:blip r:embed="rId6"/>
          <a:stretch>
            <a:fillRect/>
          </a:stretch>
        </p:blipFill>
        <p:spPr>
          <a:xfrm>
            <a:off x="758239" y="3968308"/>
            <a:ext cx="7317147" cy="437438"/>
          </a:xfrm>
          <a:prstGeom prst="rect">
            <a:avLst/>
          </a:prstGeom>
        </p:spPr>
      </p:pic>
      <p:pic>
        <p:nvPicPr>
          <p:cNvPr id="10" name="Imagen 9"/>
          <p:cNvPicPr>
            <a:picLocks noChangeAspect="1"/>
          </p:cNvPicPr>
          <p:nvPr/>
        </p:nvPicPr>
        <p:blipFill>
          <a:blip r:embed="rId7"/>
          <a:stretch>
            <a:fillRect/>
          </a:stretch>
        </p:blipFill>
        <p:spPr>
          <a:xfrm>
            <a:off x="758239" y="3411096"/>
            <a:ext cx="7317147" cy="435077"/>
          </a:xfrm>
          <a:prstGeom prst="rect">
            <a:avLst/>
          </a:prstGeom>
        </p:spPr>
      </p:pic>
      <p:pic>
        <p:nvPicPr>
          <p:cNvPr id="12" name="Imagen 11"/>
          <p:cNvPicPr>
            <a:picLocks noChangeAspect="1"/>
          </p:cNvPicPr>
          <p:nvPr/>
        </p:nvPicPr>
        <p:blipFill>
          <a:blip r:embed="rId8"/>
          <a:stretch>
            <a:fillRect/>
          </a:stretch>
        </p:blipFill>
        <p:spPr>
          <a:xfrm>
            <a:off x="8286674" y="3967280"/>
            <a:ext cx="1153365" cy="432846"/>
          </a:xfrm>
          <a:prstGeom prst="rect">
            <a:avLst/>
          </a:prstGeom>
        </p:spPr>
      </p:pic>
      <p:pic>
        <p:nvPicPr>
          <p:cNvPr id="13" name="Imagen 12"/>
          <p:cNvPicPr>
            <a:picLocks noChangeAspect="1"/>
          </p:cNvPicPr>
          <p:nvPr/>
        </p:nvPicPr>
        <p:blipFill>
          <a:blip r:embed="rId9"/>
          <a:stretch>
            <a:fillRect/>
          </a:stretch>
        </p:blipFill>
        <p:spPr>
          <a:xfrm>
            <a:off x="8075386" y="3495680"/>
            <a:ext cx="1349797" cy="350493"/>
          </a:xfrm>
          <a:prstGeom prst="rect">
            <a:avLst/>
          </a:prstGeom>
        </p:spPr>
      </p:pic>
      <p:pic>
        <p:nvPicPr>
          <p:cNvPr id="14" name="Imagen 13"/>
          <p:cNvPicPr>
            <a:picLocks noChangeAspect="1"/>
          </p:cNvPicPr>
          <p:nvPr/>
        </p:nvPicPr>
        <p:blipFill>
          <a:blip r:embed="rId10"/>
          <a:stretch>
            <a:fillRect/>
          </a:stretch>
        </p:blipFill>
        <p:spPr>
          <a:xfrm>
            <a:off x="9595545" y="3967046"/>
            <a:ext cx="1460382" cy="372816"/>
          </a:xfrm>
          <a:prstGeom prst="rect">
            <a:avLst/>
          </a:prstGeom>
        </p:spPr>
      </p:pic>
    </p:spTree>
    <p:extLst>
      <p:ext uri="{BB962C8B-B14F-4D97-AF65-F5344CB8AC3E}">
        <p14:creationId xmlns:p14="http://schemas.microsoft.com/office/powerpoint/2010/main" val="397106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80">
                                          <p:stCondLst>
                                            <p:cond delay="0"/>
                                          </p:stCondLst>
                                        </p:cTn>
                                        <p:tgtEl>
                                          <p:spTgt spid="13"/>
                                        </p:tgtEl>
                                      </p:cBhvr>
                                    </p:animEffect>
                                    <p:anim calcmode="lin" valueType="num">
                                      <p:cBhvr>
                                        <p:cTn id="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5" dur="26">
                                          <p:stCondLst>
                                            <p:cond delay="650"/>
                                          </p:stCondLst>
                                        </p:cTn>
                                        <p:tgtEl>
                                          <p:spTgt spid="13"/>
                                        </p:tgtEl>
                                      </p:cBhvr>
                                      <p:to x="100000" y="60000"/>
                                    </p:animScale>
                                    <p:animScale>
                                      <p:cBhvr>
                                        <p:cTn id="26" dur="166" decel="50000">
                                          <p:stCondLst>
                                            <p:cond delay="676"/>
                                          </p:stCondLst>
                                        </p:cTn>
                                        <p:tgtEl>
                                          <p:spTgt spid="13"/>
                                        </p:tgtEl>
                                      </p:cBhvr>
                                      <p:to x="100000" y="100000"/>
                                    </p:animScale>
                                    <p:animScale>
                                      <p:cBhvr>
                                        <p:cTn id="27" dur="26">
                                          <p:stCondLst>
                                            <p:cond delay="1312"/>
                                          </p:stCondLst>
                                        </p:cTn>
                                        <p:tgtEl>
                                          <p:spTgt spid="13"/>
                                        </p:tgtEl>
                                      </p:cBhvr>
                                      <p:to x="100000" y="80000"/>
                                    </p:animScale>
                                    <p:animScale>
                                      <p:cBhvr>
                                        <p:cTn id="28" dur="166" decel="50000">
                                          <p:stCondLst>
                                            <p:cond delay="1338"/>
                                          </p:stCondLst>
                                        </p:cTn>
                                        <p:tgtEl>
                                          <p:spTgt spid="13"/>
                                        </p:tgtEl>
                                      </p:cBhvr>
                                      <p:to x="100000" y="100000"/>
                                    </p:animScale>
                                    <p:animScale>
                                      <p:cBhvr>
                                        <p:cTn id="29" dur="26">
                                          <p:stCondLst>
                                            <p:cond delay="1642"/>
                                          </p:stCondLst>
                                        </p:cTn>
                                        <p:tgtEl>
                                          <p:spTgt spid="13"/>
                                        </p:tgtEl>
                                      </p:cBhvr>
                                      <p:to x="100000" y="90000"/>
                                    </p:animScale>
                                    <p:animScale>
                                      <p:cBhvr>
                                        <p:cTn id="30" dur="166" decel="50000">
                                          <p:stCondLst>
                                            <p:cond delay="1668"/>
                                          </p:stCondLst>
                                        </p:cTn>
                                        <p:tgtEl>
                                          <p:spTgt spid="13"/>
                                        </p:tgtEl>
                                      </p:cBhvr>
                                      <p:to x="100000" y="100000"/>
                                    </p:animScale>
                                    <p:animScale>
                                      <p:cBhvr>
                                        <p:cTn id="31" dur="26">
                                          <p:stCondLst>
                                            <p:cond delay="1808"/>
                                          </p:stCondLst>
                                        </p:cTn>
                                        <p:tgtEl>
                                          <p:spTgt spid="13"/>
                                        </p:tgtEl>
                                      </p:cBhvr>
                                      <p:to x="100000" y="95000"/>
                                    </p:animScale>
                                    <p:animScale>
                                      <p:cBhvr>
                                        <p:cTn id="32" dur="166" decel="50000">
                                          <p:stCondLst>
                                            <p:cond delay="1834"/>
                                          </p:stCondLst>
                                        </p:cTn>
                                        <p:tgtEl>
                                          <p:spTgt spid="1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80">
                                          <p:stCondLst>
                                            <p:cond delay="0"/>
                                          </p:stCondLst>
                                        </p:cTn>
                                        <p:tgtEl>
                                          <p:spTgt spid="9"/>
                                        </p:tgtEl>
                                      </p:cBhvr>
                                    </p:animEffect>
                                    <p:anim calcmode="lin" valueType="num">
                                      <p:cBhvr>
                                        <p:cTn id="3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3" dur="26">
                                          <p:stCondLst>
                                            <p:cond delay="650"/>
                                          </p:stCondLst>
                                        </p:cTn>
                                        <p:tgtEl>
                                          <p:spTgt spid="9"/>
                                        </p:tgtEl>
                                      </p:cBhvr>
                                      <p:to x="100000" y="60000"/>
                                    </p:animScale>
                                    <p:animScale>
                                      <p:cBhvr>
                                        <p:cTn id="44" dur="166" decel="50000">
                                          <p:stCondLst>
                                            <p:cond delay="676"/>
                                          </p:stCondLst>
                                        </p:cTn>
                                        <p:tgtEl>
                                          <p:spTgt spid="9"/>
                                        </p:tgtEl>
                                      </p:cBhvr>
                                      <p:to x="100000" y="100000"/>
                                    </p:animScale>
                                    <p:animScale>
                                      <p:cBhvr>
                                        <p:cTn id="45" dur="26">
                                          <p:stCondLst>
                                            <p:cond delay="1312"/>
                                          </p:stCondLst>
                                        </p:cTn>
                                        <p:tgtEl>
                                          <p:spTgt spid="9"/>
                                        </p:tgtEl>
                                      </p:cBhvr>
                                      <p:to x="100000" y="80000"/>
                                    </p:animScale>
                                    <p:animScale>
                                      <p:cBhvr>
                                        <p:cTn id="46" dur="166" decel="50000">
                                          <p:stCondLst>
                                            <p:cond delay="1338"/>
                                          </p:stCondLst>
                                        </p:cTn>
                                        <p:tgtEl>
                                          <p:spTgt spid="9"/>
                                        </p:tgtEl>
                                      </p:cBhvr>
                                      <p:to x="100000" y="100000"/>
                                    </p:animScale>
                                    <p:animScale>
                                      <p:cBhvr>
                                        <p:cTn id="47" dur="26">
                                          <p:stCondLst>
                                            <p:cond delay="1642"/>
                                          </p:stCondLst>
                                        </p:cTn>
                                        <p:tgtEl>
                                          <p:spTgt spid="9"/>
                                        </p:tgtEl>
                                      </p:cBhvr>
                                      <p:to x="100000" y="90000"/>
                                    </p:animScale>
                                    <p:animScale>
                                      <p:cBhvr>
                                        <p:cTn id="48" dur="166" decel="50000">
                                          <p:stCondLst>
                                            <p:cond delay="1668"/>
                                          </p:stCondLst>
                                        </p:cTn>
                                        <p:tgtEl>
                                          <p:spTgt spid="9"/>
                                        </p:tgtEl>
                                      </p:cBhvr>
                                      <p:to x="100000" y="100000"/>
                                    </p:animScale>
                                    <p:animScale>
                                      <p:cBhvr>
                                        <p:cTn id="49" dur="26">
                                          <p:stCondLst>
                                            <p:cond delay="1808"/>
                                          </p:stCondLst>
                                        </p:cTn>
                                        <p:tgtEl>
                                          <p:spTgt spid="9"/>
                                        </p:tgtEl>
                                      </p:cBhvr>
                                      <p:to x="100000" y="95000"/>
                                    </p:animScale>
                                    <p:animScale>
                                      <p:cBhvr>
                                        <p:cTn id="50" dur="166" decel="50000">
                                          <p:stCondLst>
                                            <p:cond delay="1834"/>
                                          </p:stCondLst>
                                        </p:cTn>
                                        <p:tgtEl>
                                          <p:spTgt spid="9"/>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80">
                                          <p:stCondLst>
                                            <p:cond delay="0"/>
                                          </p:stCondLst>
                                        </p:cTn>
                                        <p:tgtEl>
                                          <p:spTgt spid="12"/>
                                        </p:tgtEl>
                                      </p:cBhvr>
                                    </p:animEffect>
                                    <p:anim calcmode="lin" valueType="num">
                                      <p:cBhvr>
                                        <p:cTn id="5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1" dur="26">
                                          <p:stCondLst>
                                            <p:cond delay="650"/>
                                          </p:stCondLst>
                                        </p:cTn>
                                        <p:tgtEl>
                                          <p:spTgt spid="12"/>
                                        </p:tgtEl>
                                      </p:cBhvr>
                                      <p:to x="100000" y="60000"/>
                                    </p:animScale>
                                    <p:animScale>
                                      <p:cBhvr>
                                        <p:cTn id="62" dur="166" decel="50000">
                                          <p:stCondLst>
                                            <p:cond delay="676"/>
                                          </p:stCondLst>
                                        </p:cTn>
                                        <p:tgtEl>
                                          <p:spTgt spid="12"/>
                                        </p:tgtEl>
                                      </p:cBhvr>
                                      <p:to x="100000" y="100000"/>
                                    </p:animScale>
                                    <p:animScale>
                                      <p:cBhvr>
                                        <p:cTn id="63" dur="26">
                                          <p:stCondLst>
                                            <p:cond delay="1312"/>
                                          </p:stCondLst>
                                        </p:cTn>
                                        <p:tgtEl>
                                          <p:spTgt spid="12"/>
                                        </p:tgtEl>
                                      </p:cBhvr>
                                      <p:to x="100000" y="80000"/>
                                    </p:animScale>
                                    <p:animScale>
                                      <p:cBhvr>
                                        <p:cTn id="64" dur="166" decel="50000">
                                          <p:stCondLst>
                                            <p:cond delay="1338"/>
                                          </p:stCondLst>
                                        </p:cTn>
                                        <p:tgtEl>
                                          <p:spTgt spid="12"/>
                                        </p:tgtEl>
                                      </p:cBhvr>
                                      <p:to x="100000" y="100000"/>
                                    </p:animScale>
                                    <p:animScale>
                                      <p:cBhvr>
                                        <p:cTn id="65" dur="26">
                                          <p:stCondLst>
                                            <p:cond delay="1642"/>
                                          </p:stCondLst>
                                        </p:cTn>
                                        <p:tgtEl>
                                          <p:spTgt spid="12"/>
                                        </p:tgtEl>
                                      </p:cBhvr>
                                      <p:to x="100000" y="90000"/>
                                    </p:animScale>
                                    <p:animScale>
                                      <p:cBhvr>
                                        <p:cTn id="66" dur="166" decel="50000">
                                          <p:stCondLst>
                                            <p:cond delay="1668"/>
                                          </p:stCondLst>
                                        </p:cTn>
                                        <p:tgtEl>
                                          <p:spTgt spid="12"/>
                                        </p:tgtEl>
                                      </p:cBhvr>
                                      <p:to x="100000" y="100000"/>
                                    </p:animScale>
                                    <p:animScale>
                                      <p:cBhvr>
                                        <p:cTn id="67" dur="26">
                                          <p:stCondLst>
                                            <p:cond delay="1808"/>
                                          </p:stCondLst>
                                        </p:cTn>
                                        <p:tgtEl>
                                          <p:spTgt spid="12"/>
                                        </p:tgtEl>
                                      </p:cBhvr>
                                      <p:to x="100000" y="95000"/>
                                    </p:animScale>
                                    <p:animScale>
                                      <p:cBhvr>
                                        <p:cTn id="68" dur="166" decel="50000">
                                          <p:stCondLst>
                                            <p:cond delay="1834"/>
                                          </p:stCondLst>
                                        </p:cTn>
                                        <p:tgtEl>
                                          <p:spTgt spid="12"/>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fltVal val="0"/>
                                          </p:val>
                                        </p:tav>
                                        <p:tav tm="100000">
                                          <p:val>
                                            <p:strVal val="#ppt_w"/>
                                          </p:val>
                                        </p:tav>
                                      </p:tavLst>
                                    </p:anim>
                                    <p:anim calcmode="lin" valueType="num">
                                      <p:cBhvr>
                                        <p:cTn id="74" dur="1000" fill="hold"/>
                                        <p:tgtEl>
                                          <p:spTgt spid="8"/>
                                        </p:tgtEl>
                                        <p:attrNameLst>
                                          <p:attrName>ppt_h</p:attrName>
                                        </p:attrNameLst>
                                      </p:cBhvr>
                                      <p:tavLst>
                                        <p:tav tm="0">
                                          <p:val>
                                            <p:fltVal val="0"/>
                                          </p:val>
                                        </p:tav>
                                        <p:tav tm="100000">
                                          <p:val>
                                            <p:strVal val="#ppt_h"/>
                                          </p:val>
                                        </p:tav>
                                      </p:tavLst>
                                    </p:anim>
                                    <p:anim calcmode="lin" valueType="num">
                                      <p:cBhvr>
                                        <p:cTn id="75" dur="1000" fill="hold"/>
                                        <p:tgtEl>
                                          <p:spTgt spid="8"/>
                                        </p:tgtEl>
                                        <p:attrNameLst>
                                          <p:attrName>style.rotation</p:attrName>
                                        </p:attrNameLst>
                                      </p:cBhvr>
                                      <p:tavLst>
                                        <p:tav tm="0">
                                          <p:val>
                                            <p:fltVal val="90"/>
                                          </p:val>
                                        </p:tav>
                                        <p:tav tm="100000">
                                          <p:val>
                                            <p:fltVal val="0"/>
                                          </p:val>
                                        </p:tav>
                                      </p:tavLst>
                                    </p:anim>
                                    <p:animEffect transition="in" filter="fade">
                                      <p:cBhvr>
                                        <p:cTn id="76" dur="10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80">
                                          <p:stCondLst>
                                            <p:cond delay="0"/>
                                          </p:stCondLst>
                                        </p:cTn>
                                        <p:tgtEl>
                                          <p:spTgt spid="14"/>
                                        </p:tgtEl>
                                      </p:cBhvr>
                                    </p:animEffect>
                                    <p:anim calcmode="lin" valueType="num">
                                      <p:cBhvr>
                                        <p:cTn id="8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7" dur="26">
                                          <p:stCondLst>
                                            <p:cond delay="650"/>
                                          </p:stCondLst>
                                        </p:cTn>
                                        <p:tgtEl>
                                          <p:spTgt spid="14"/>
                                        </p:tgtEl>
                                      </p:cBhvr>
                                      <p:to x="100000" y="60000"/>
                                    </p:animScale>
                                    <p:animScale>
                                      <p:cBhvr>
                                        <p:cTn id="88" dur="166" decel="50000">
                                          <p:stCondLst>
                                            <p:cond delay="676"/>
                                          </p:stCondLst>
                                        </p:cTn>
                                        <p:tgtEl>
                                          <p:spTgt spid="14"/>
                                        </p:tgtEl>
                                      </p:cBhvr>
                                      <p:to x="100000" y="100000"/>
                                    </p:animScale>
                                    <p:animScale>
                                      <p:cBhvr>
                                        <p:cTn id="89" dur="26">
                                          <p:stCondLst>
                                            <p:cond delay="1312"/>
                                          </p:stCondLst>
                                        </p:cTn>
                                        <p:tgtEl>
                                          <p:spTgt spid="14"/>
                                        </p:tgtEl>
                                      </p:cBhvr>
                                      <p:to x="100000" y="80000"/>
                                    </p:animScale>
                                    <p:animScale>
                                      <p:cBhvr>
                                        <p:cTn id="90" dur="166" decel="50000">
                                          <p:stCondLst>
                                            <p:cond delay="1338"/>
                                          </p:stCondLst>
                                        </p:cTn>
                                        <p:tgtEl>
                                          <p:spTgt spid="14"/>
                                        </p:tgtEl>
                                      </p:cBhvr>
                                      <p:to x="100000" y="100000"/>
                                    </p:animScale>
                                    <p:animScale>
                                      <p:cBhvr>
                                        <p:cTn id="91" dur="26">
                                          <p:stCondLst>
                                            <p:cond delay="1642"/>
                                          </p:stCondLst>
                                        </p:cTn>
                                        <p:tgtEl>
                                          <p:spTgt spid="14"/>
                                        </p:tgtEl>
                                      </p:cBhvr>
                                      <p:to x="100000" y="90000"/>
                                    </p:animScale>
                                    <p:animScale>
                                      <p:cBhvr>
                                        <p:cTn id="92" dur="166" decel="50000">
                                          <p:stCondLst>
                                            <p:cond delay="1668"/>
                                          </p:stCondLst>
                                        </p:cTn>
                                        <p:tgtEl>
                                          <p:spTgt spid="14"/>
                                        </p:tgtEl>
                                      </p:cBhvr>
                                      <p:to x="100000" y="100000"/>
                                    </p:animScale>
                                    <p:animScale>
                                      <p:cBhvr>
                                        <p:cTn id="93" dur="26">
                                          <p:stCondLst>
                                            <p:cond delay="1808"/>
                                          </p:stCondLst>
                                        </p:cTn>
                                        <p:tgtEl>
                                          <p:spTgt spid="14"/>
                                        </p:tgtEl>
                                      </p:cBhvr>
                                      <p:to x="100000" y="95000"/>
                                    </p:animScale>
                                    <p:animScale>
                                      <p:cBhvr>
                                        <p:cTn id="9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1554" y="-1"/>
            <a:ext cx="10651929" cy="6597533"/>
          </a:xfrm>
          <a:prstGeom prst="rect">
            <a:avLst/>
          </a:prstGeom>
        </p:spPr>
      </p:pic>
    </p:spTree>
    <p:extLst>
      <p:ext uri="{BB962C8B-B14F-4D97-AF65-F5344CB8AC3E}">
        <p14:creationId xmlns:p14="http://schemas.microsoft.com/office/powerpoint/2010/main" val="2217819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96100" cy="5172075"/>
          </a:xfrm>
          <a:prstGeom prst="rect">
            <a:avLst/>
          </a:prstGeom>
        </p:spPr>
      </p:pic>
      <p:grpSp>
        <p:nvGrpSpPr>
          <p:cNvPr id="2" name="Grupo 1"/>
          <p:cNvGrpSpPr/>
          <p:nvPr/>
        </p:nvGrpSpPr>
        <p:grpSpPr>
          <a:xfrm>
            <a:off x="6210300" y="3206437"/>
            <a:ext cx="5884719" cy="3119548"/>
            <a:chOff x="6324600" y="3206437"/>
            <a:chExt cx="5770419" cy="2329001"/>
          </a:xfrm>
        </p:grpSpPr>
        <p:pic>
          <p:nvPicPr>
            <p:cNvPr id="6" name="Imagen 5"/>
            <p:cNvPicPr>
              <a:picLocks noChangeAspect="1"/>
            </p:cNvPicPr>
            <p:nvPr/>
          </p:nvPicPr>
          <p:blipFill>
            <a:blip r:embed="rId3"/>
            <a:stretch>
              <a:fillRect/>
            </a:stretch>
          </p:blipFill>
          <p:spPr>
            <a:xfrm>
              <a:off x="6324601" y="3206437"/>
              <a:ext cx="5770418" cy="1359526"/>
            </a:xfrm>
            <a:prstGeom prst="rect">
              <a:avLst/>
            </a:prstGeom>
          </p:spPr>
        </p:pic>
        <p:pic>
          <p:nvPicPr>
            <p:cNvPr id="7" name="Imagen 6"/>
            <p:cNvPicPr>
              <a:picLocks noChangeAspect="1"/>
            </p:cNvPicPr>
            <p:nvPr/>
          </p:nvPicPr>
          <p:blipFill>
            <a:blip r:embed="rId4"/>
            <a:stretch>
              <a:fillRect/>
            </a:stretch>
          </p:blipFill>
          <p:spPr>
            <a:xfrm>
              <a:off x="6324600" y="4572230"/>
              <a:ext cx="5462847" cy="963208"/>
            </a:xfrm>
            <a:prstGeom prst="rect">
              <a:avLst/>
            </a:prstGeom>
          </p:spPr>
        </p:pic>
      </p:grpSp>
    </p:spTree>
    <p:extLst>
      <p:ext uri="{BB962C8B-B14F-4D97-AF65-F5344CB8AC3E}">
        <p14:creationId xmlns:p14="http://schemas.microsoft.com/office/powerpoint/2010/main" val="2780415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556</TotalTime>
  <Words>484</Words>
  <Application>Microsoft Office PowerPoint</Application>
  <PresentationFormat>Panorámica</PresentationFormat>
  <Paragraphs>61</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Caladea</vt:lpstr>
      <vt:lpstr>Duplicate Ionic</vt:lpstr>
      <vt:lpstr>Tw Cen MT</vt:lpstr>
      <vt:lpstr>Ubuntu Condensed</vt:lpstr>
      <vt:lpstr>Verdana</vt:lpstr>
      <vt:lpstr>Gota</vt:lpstr>
      <vt:lpstr>EVOLUCIÓN DEL GASTO FARMACÉUTICO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EVOLUCIÓN GASTO FARMACÉUTICO</dc:title>
  <dc:creator>FEDERICO DELGADO MATEOS</dc:creator>
  <cp:lastModifiedBy>FEDERICO DELGADO MATEOS</cp:lastModifiedBy>
  <cp:revision>46</cp:revision>
  <dcterms:created xsi:type="dcterms:W3CDTF">2018-10-16T17:51:13Z</dcterms:created>
  <dcterms:modified xsi:type="dcterms:W3CDTF">2018-10-22T20:43:26Z</dcterms:modified>
</cp:coreProperties>
</file>